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80"/>
  </p:notesMasterIdLst>
  <p:handoutMasterIdLst>
    <p:handoutMasterId r:id="rId81"/>
  </p:handoutMasterIdLst>
  <p:sldIdLst>
    <p:sldId id="256" r:id="rId2"/>
    <p:sldId id="316" r:id="rId3"/>
    <p:sldId id="257" r:id="rId4"/>
    <p:sldId id="376" r:id="rId5"/>
    <p:sldId id="258" r:id="rId6"/>
    <p:sldId id="377" r:id="rId7"/>
    <p:sldId id="260" r:id="rId8"/>
    <p:sldId id="318" r:id="rId9"/>
    <p:sldId id="319" r:id="rId10"/>
    <p:sldId id="290" r:id="rId11"/>
    <p:sldId id="379" r:id="rId12"/>
    <p:sldId id="380" r:id="rId13"/>
    <p:sldId id="381" r:id="rId14"/>
    <p:sldId id="382" r:id="rId15"/>
    <p:sldId id="378" r:id="rId16"/>
    <p:sldId id="321" r:id="rId17"/>
    <p:sldId id="383" r:id="rId18"/>
    <p:sldId id="320" r:id="rId19"/>
    <p:sldId id="384" r:id="rId20"/>
    <p:sldId id="322" r:id="rId21"/>
    <p:sldId id="385" r:id="rId22"/>
    <p:sldId id="324" r:id="rId23"/>
    <p:sldId id="326" r:id="rId24"/>
    <p:sldId id="327" r:id="rId25"/>
    <p:sldId id="328" r:id="rId26"/>
    <p:sldId id="325" r:id="rId27"/>
    <p:sldId id="329" r:id="rId28"/>
    <p:sldId id="330" r:id="rId29"/>
    <p:sldId id="331" r:id="rId30"/>
    <p:sldId id="386" r:id="rId31"/>
    <p:sldId id="332" r:id="rId32"/>
    <p:sldId id="333" r:id="rId33"/>
    <p:sldId id="343" r:id="rId34"/>
    <p:sldId id="346" r:id="rId35"/>
    <p:sldId id="334" r:id="rId36"/>
    <p:sldId id="387" r:id="rId37"/>
    <p:sldId id="388" r:id="rId38"/>
    <p:sldId id="389" r:id="rId39"/>
    <p:sldId id="390" r:id="rId40"/>
    <p:sldId id="392" r:id="rId41"/>
    <p:sldId id="347" r:id="rId42"/>
    <p:sldId id="338" r:id="rId43"/>
    <p:sldId id="344" r:id="rId44"/>
    <p:sldId id="339" r:id="rId45"/>
    <p:sldId id="351" r:id="rId46"/>
    <p:sldId id="393" r:id="rId47"/>
    <p:sldId id="394" r:id="rId48"/>
    <p:sldId id="352" r:id="rId49"/>
    <p:sldId id="395" r:id="rId50"/>
    <p:sldId id="396" r:id="rId51"/>
    <p:sldId id="397" r:id="rId52"/>
    <p:sldId id="354" r:id="rId53"/>
    <p:sldId id="342" r:id="rId54"/>
    <p:sldId id="355" r:id="rId55"/>
    <p:sldId id="356" r:id="rId56"/>
    <p:sldId id="357" r:id="rId57"/>
    <p:sldId id="359" r:id="rId58"/>
    <p:sldId id="358" r:id="rId59"/>
    <p:sldId id="361" r:id="rId60"/>
    <p:sldId id="362" r:id="rId61"/>
    <p:sldId id="398" r:id="rId62"/>
    <p:sldId id="399" r:id="rId63"/>
    <p:sldId id="364" r:id="rId64"/>
    <p:sldId id="365" r:id="rId65"/>
    <p:sldId id="360" r:id="rId66"/>
    <p:sldId id="366" r:id="rId67"/>
    <p:sldId id="363" r:id="rId68"/>
    <p:sldId id="368" r:id="rId69"/>
    <p:sldId id="367" r:id="rId70"/>
    <p:sldId id="369" r:id="rId71"/>
    <p:sldId id="370" r:id="rId72"/>
    <p:sldId id="371" r:id="rId73"/>
    <p:sldId id="372" r:id="rId74"/>
    <p:sldId id="373" r:id="rId75"/>
    <p:sldId id="400" r:id="rId76"/>
    <p:sldId id="374" r:id="rId77"/>
    <p:sldId id="375" r:id="rId78"/>
    <p:sldId id="401" r:id="rId79"/>
  </p:sldIdLst>
  <p:sldSz cx="9144000" cy="6858000" type="screen4x3"/>
  <p:notesSz cx="6858000" cy="914400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3333CC"/>
    <a:srgbClr val="0066FF"/>
    <a:srgbClr val="CCFFCC"/>
    <a:srgbClr val="6600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2" autoAdjust="0"/>
    <p:restoredTop sz="94591" autoAdjust="0"/>
  </p:normalViewPr>
  <p:slideViewPr>
    <p:cSldViewPr>
      <p:cViewPr varScale="1">
        <p:scale>
          <a:sx n="63" d="100"/>
          <a:sy n="63" d="100"/>
        </p:scale>
        <p:origin x="1482" y="66"/>
      </p:cViewPr>
      <p:guideLst>
        <p:guide orient="horz" pos="2160"/>
        <p:guide pos="2880"/>
      </p:guideLst>
    </p:cSldViewPr>
  </p:slideViewPr>
  <p:notesTextViewPr>
    <p:cViewPr>
      <p:scale>
        <a:sx n="100" d="100"/>
        <a:sy n="100" d="100"/>
      </p:scale>
      <p:origin x="0" y="0"/>
    </p:cViewPr>
  </p:notesTextViewPr>
  <p:notesViewPr>
    <p:cSldViewPr>
      <p:cViewPr varScale="1">
        <p:scale>
          <a:sx n="68" d="100"/>
          <a:sy n="68" d="100"/>
        </p:scale>
        <p:origin x="-2856"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2C7B4BEB-77B2-4A60-9AC6-D04219C76B4F}" type="datetimeFigureOut">
              <a:rPr lang="zh-TW" altLang="en-US"/>
              <a:pPr>
                <a:defRPr/>
              </a:pPr>
              <a:t>2020/10/3</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59DA721-3C40-4D42-AAA9-EC944C045936}"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235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235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235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D1F27F2-0A5E-4AF2-A6D3-2A32E8154177}" type="slidenum">
              <a:rPr lang="en-US" altLang="zh-TW"/>
              <a:pPr>
                <a:defRPr/>
              </a:pPr>
              <a:t>‹#›</a:t>
            </a:fld>
            <a:endParaRPr lang="en-US" altLang="zh-TW"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E14BB0C9-4D1A-4DED-8552-622CBA4A3662}" type="slidenum">
              <a:rPr lang="en-US" altLang="zh-TW" smtClean="0"/>
              <a:pPr>
                <a:spcBef>
                  <a:spcPct val="0"/>
                </a:spcBef>
              </a:pPr>
              <a:t>1</a:t>
            </a:fld>
            <a:endParaRPr lang="en-US" altLang="zh-TW" smtClean="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D6ECC617-5DFE-424B-890C-2B3520AC6D8D}" type="slidenum">
              <a:rPr lang="en-US" altLang="zh-TW" smtClean="0"/>
              <a:pPr>
                <a:spcBef>
                  <a:spcPct val="0"/>
                </a:spcBef>
              </a:pPr>
              <a:t>29</a:t>
            </a:fld>
            <a:endParaRPr lang="en-US" altLang="zh-TW" smtClean="0"/>
          </a:p>
        </p:txBody>
      </p:sp>
      <p:sp>
        <p:nvSpPr>
          <p:cNvPr id="44035" name="Rectangle 2"/>
          <p:cNvSpPr>
            <a:spLocks noRo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TW" smtClean="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937E7D22-682C-4F79-80E3-BD66BE1B3339}" type="slidenum">
              <a:rPr lang="en-US" altLang="zh-TW" smtClean="0"/>
              <a:pPr>
                <a:spcBef>
                  <a:spcPct val="0"/>
                </a:spcBef>
              </a:pPr>
              <a:t>30</a:t>
            </a:fld>
            <a:endParaRPr lang="en-US" altLang="zh-TW" smtClean="0"/>
          </a:p>
        </p:txBody>
      </p:sp>
      <p:sp>
        <p:nvSpPr>
          <p:cNvPr id="46083" name="Rectangle 2"/>
          <p:cNvSpPr>
            <a:spLocks noRo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TW" smtClean="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62EF6D78-FB21-4C69-B1CE-722C0B2F71DD}" type="slidenum">
              <a:rPr lang="en-US" altLang="zh-TW" smtClean="0"/>
              <a:pPr>
                <a:spcBef>
                  <a:spcPct val="0"/>
                </a:spcBef>
              </a:pPr>
              <a:t>45</a:t>
            </a:fld>
            <a:endParaRPr lang="en-US" altLang="zh-TW" smtClean="0"/>
          </a:p>
        </p:txBody>
      </p:sp>
      <p:sp>
        <p:nvSpPr>
          <p:cNvPr id="62467" name="Rectangle 2"/>
          <p:cNvSpPr>
            <a:spLocks noRo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8FDAF290-3B80-41FD-ACD3-2844D8626BAD}" type="slidenum">
              <a:rPr lang="en-US" altLang="zh-TW" smtClean="0"/>
              <a:pPr>
                <a:spcBef>
                  <a:spcPct val="0"/>
                </a:spcBef>
              </a:pPr>
              <a:t>48</a:t>
            </a:fld>
            <a:endParaRPr lang="en-US" altLang="zh-TW" smtClean="0"/>
          </a:p>
        </p:txBody>
      </p:sp>
      <p:sp>
        <p:nvSpPr>
          <p:cNvPr id="66563" name="Rectangle 2"/>
          <p:cNvSpPr>
            <a:spLocks noRo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48EB3CA9-0A23-46E0-94C3-56FDD7748ED2}" type="slidenum">
              <a:rPr lang="en-US" altLang="zh-TW" smtClean="0"/>
              <a:pPr>
                <a:spcBef>
                  <a:spcPct val="0"/>
                </a:spcBef>
              </a:pPr>
              <a:t>51</a:t>
            </a:fld>
            <a:endParaRPr lang="en-US" altLang="zh-TW" smtClean="0"/>
          </a:p>
        </p:txBody>
      </p:sp>
      <p:sp>
        <p:nvSpPr>
          <p:cNvPr id="70659" name="Rectangle 2"/>
          <p:cNvSpPr>
            <a:spLocks noRo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CC63D583-0A37-4EBC-9FCA-68A80E868277}" type="slidenum">
              <a:rPr lang="en-US" altLang="zh-TW" smtClean="0"/>
              <a:pPr>
                <a:spcBef>
                  <a:spcPct val="0"/>
                </a:spcBef>
              </a:pPr>
              <a:t>67</a:t>
            </a:fld>
            <a:endParaRPr lang="en-US" altLang="zh-TW" smtClean="0"/>
          </a:p>
        </p:txBody>
      </p:sp>
      <p:sp>
        <p:nvSpPr>
          <p:cNvPr id="88067" name="Rectangle 2"/>
          <p:cNvSpPr>
            <a:spLocks noRo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ayt Görüntüsü Yer Tutucusu 1"/>
          <p:cNvSpPr>
            <a:spLocks noGrp="1" noRot="1" noChangeAspect="1" noTextEdit="1"/>
          </p:cNvSpPr>
          <p:nvPr>
            <p:ph type="sldImg"/>
          </p:nvPr>
        </p:nvSpPr>
        <p:spPr>
          <a:ln/>
        </p:spPr>
      </p:sp>
      <p:sp>
        <p:nvSpPr>
          <p:cNvPr id="8195" name="Not Yer Tutucusu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Arial" panose="020B0604020202020204" pitchFamily="34" charset="0"/>
            </a:endParaRPr>
          </a:p>
        </p:txBody>
      </p:sp>
      <p:sp>
        <p:nvSpPr>
          <p:cNvPr id="8196" name="Slayt Numarası Yer Tutucusu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itchFamily="18" charset="-120"/>
              </a:defRPr>
            </a:lvl1pPr>
            <a:lvl2pPr marL="742950" indent="-285750">
              <a:defRPr kumimoji="1">
                <a:solidFill>
                  <a:schemeClr val="tx1"/>
                </a:solidFill>
                <a:latin typeface="Arial" panose="020B0604020202020204" pitchFamily="34" charset="0"/>
                <a:ea typeface="新細明體" pitchFamily="18" charset="-120"/>
              </a:defRPr>
            </a:lvl2pPr>
            <a:lvl3pPr marL="1143000" indent="-228600">
              <a:defRPr kumimoji="1">
                <a:solidFill>
                  <a:schemeClr val="tx1"/>
                </a:solidFill>
                <a:latin typeface="Arial" panose="020B0604020202020204" pitchFamily="34" charset="0"/>
                <a:ea typeface="新細明體" pitchFamily="18" charset="-120"/>
              </a:defRPr>
            </a:lvl3pPr>
            <a:lvl4pPr marL="1600200" indent="-228600">
              <a:defRPr kumimoji="1">
                <a:solidFill>
                  <a:schemeClr val="tx1"/>
                </a:solidFill>
                <a:latin typeface="Arial" panose="020B0604020202020204" pitchFamily="34" charset="0"/>
                <a:ea typeface="新細明體" pitchFamily="18" charset="-120"/>
              </a:defRPr>
            </a:lvl4pPr>
            <a:lvl5pPr marL="2057400" indent="-22860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fld id="{CDD01577-C1C0-4933-9AED-1F0ACBDF5184}" type="slidenum">
              <a:rPr lang="en-US" altLang="zh-TW" smtClean="0"/>
              <a:pPr/>
              <a:t>2</a:t>
            </a:fld>
            <a:endParaRPr lang="en-US" altLang="zh-TW"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9274231F-6CF5-4131-A5A4-B3CFC7180F16}" type="slidenum">
              <a:rPr lang="en-US" altLang="zh-TW" smtClean="0"/>
              <a:pPr>
                <a:spcBef>
                  <a:spcPct val="0"/>
                </a:spcBef>
              </a:pPr>
              <a:t>3</a:t>
            </a:fld>
            <a:endParaRPr lang="en-US" altLang="zh-TW" smtClean="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B3FD07E6-8263-497D-8279-F0A305744702}" type="slidenum">
              <a:rPr lang="en-US" altLang="zh-TW" smtClean="0"/>
              <a:pPr>
                <a:spcBef>
                  <a:spcPct val="0"/>
                </a:spcBef>
              </a:pPr>
              <a:t>4</a:t>
            </a:fld>
            <a:endParaRPr lang="en-US" altLang="zh-TW" smtClean="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605D5BCF-D192-4AEE-840A-0791E0520404}" type="slidenum">
              <a:rPr lang="en-US" altLang="zh-TW" smtClean="0"/>
              <a:pPr>
                <a:spcBef>
                  <a:spcPct val="0"/>
                </a:spcBef>
              </a:pPr>
              <a:t>5</a:t>
            </a:fld>
            <a:endParaRPr lang="en-US" altLang="zh-TW" smtClean="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520A7B0C-318E-460A-BB91-CC4662982B22}" type="slidenum">
              <a:rPr lang="en-US" altLang="zh-TW" smtClean="0"/>
              <a:pPr>
                <a:spcBef>
                  <a:spcPct val="0"/>
                </a:spcBef>
              </a:pPr>
              <a:t>6</a:t>
            </a:fld>
            <a:endParaRPr lang="en-US" altLang="zh-TW"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35671B4F-6F18-43B3-B6FD-79D9033E51EC}" type="slidenum">
              <a:rPr lang="en-US" altLang="zh-TW" smtClean="0"/>
              <a:pPr>
                <a:spcBef>
                  <a:spcPct val="0"/>
                </a:spcBef>
              </a:pPr>
              <a:t>7</a:t>
            </a:fld>
            <a:endParaRPr lang="en-US" altLang="zh-TW"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ayt Görüntüsü Yer Tutucusu 1"/>
          <p:cNvSpPr>
            <a:spLocks noGrp="1" noRot="1" noChangeAspect="1" noTextEdit="1"/>
          </p:cNvSpPr>
          <p:nvPr>
            <p:ph type="sldImg"/>
          </p:nvPr>
        </p:nvSpPr>
        <p:spPr>
          <a:ln/>
        </p:spPr>
      </p:sp>
      <p:sp>
        <p:nvSpPr>
          <p:cNvPr id="35843" name="Not Yer Tutucusu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Arial" panose="020B0604020202020204" pitchFamily="34" charset="0"/>
            </a:endParaRPr>
          </a:p>
        </p:txBody>
      </p:sp>
      <p:sp>
        <p:nvSpPr>
          <p:cNvPr id="35844" name="Slayt Numarası Yer Tutucusu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itchFamily="18" charset="-120"/>
              </a:defRPr>
            </a:lvl1pPr>
            <a:lvl2pPr marL="742950" indent="-285750">
              <a:defRPr kumimoji="1">
                <a:solidFill>
                  <a:schemeClr val="tx1"/>
                </a:solidFill>
                <a:latin typeface="Arial" panose="020B0604020202020204" pitchFamily="34" charset="0"/>
                <a:ea typeface="新細明體" pitchFamily="18" charset="-120"/>
              </a:defRPr>
            </a:lvl2pPr>
            <a:lvl3pPr marL="1143000" indent="-228600">
              <a:defRPr kumimoji="1">
                <a:solidFill>
                  <a:schemeClr val="tx1"/>
                </a:solidFill>
                <a:latin typeface="Arial" panose="020B0604020202020204" pitchFamily="34" charset="0"/>
                <a:ea typeface="新細明體" pitchFamily="18" charset="-120"/>
              </a:defRPr>
            </a:lvl3pPr>
            <a:lvl4pPr marL="1600200" indent="-228600">
              <a:defRPr kumimoji="1">
                <a:solidFill>
                  <a:schemeClr val="tx1"/>
                </a:solidFill>
                <a:latin typeface="Arial" panose="020B0604020202020204" pitchFamily="34" charset="0"/>
                <a:ea typeface="新細明體" pitchFamily="18" charset="-120"/>
              </a:defRPr>
            </a:lvl4pPr>
            <a:lvl5pPr marL="2057400" indent="-22860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fld id="{8B961641-07FC-4991-BCF5-402F5FDB1035}" type="slidenum">
              <a:rPr lang="en-US" altLang="zh-TW" smtClean="0"/>
              <a:pPr/>
              <a:t>23</a:t>
            </a:fld>
            <a:endParaRPr lang="en-US" altLang="zh-TW"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新細明體" pitchFamily="18" charset="-120"/>
              </a:defRPr>
            </a:lvl1pPr>
            <a:lvl2pPr marL="742950" indent="-285750">
              <a:spcBef>
                <a:spcPct val="30000"/>
              </a:spcBef>
              <a:defRPr kumimoji="1" sz="1200">
                <a:solidFill>
                  <a:schemeClr val="tx1"/>
                </a:solidFill>
                <a:latin typeface="Arial" panose="020B0604020202020204" pitchFamily="34" charset="0"/>
                <a:ea typeface="新細明體" pitchFamily="18" charset="-120"/>
              </a:defRPr>
            </a:lvl2pPr>
            <a:lvl3pPr marL="1143000" indent="-228600">
              <a:spcBef>
                <a:spcPct val="30000"/>
              </a:spcBef>
              <a:defRPr kumimoji="1" sz="1200">
                <a:solidFill>
                  <a:schemeClr val="tx1"/>
                </a:solidFill>
                <a:latin typeface="Arial" panose="020B0604020202020204" pitchFamily="34" charset="0"/>
                <a:ea typeface="新細明體" pitchFamily="18" charset="-120"/>
              </a:defRPr>
            </a:lvl3pPr>
            <a:lvl4pPr marL="1600200" indent="-228600">
              <a:spcBef>
                <a:spcPct val="30000"/>
              </a:spcBef>
              <a:defRPr kumimoji="1" sz="1200">
                <a:solidFill>
                  <a:schemeClr val="tx1"/>
                </a:solidFill>
                <a:latin typeface="Arial" panose="020B0604020202020204" pitchFamily="34" charset="0"/>
                <a:ea typeface="新細明體" pitchFamily="18" charset="-120"/>
              </a:defRPr>
            </a:lvl4pPr>
            <a:lvl5pPr marL="2057400" indent="-228600">
              <a:spcBef>
                <a:spcPct val="30000"/>
              </a:spcBef>
              <a:defRPr kumimoji="1" sz="1200">
                <a:solidFill>
                  <a:schemeClr val="tx1"/>
                </a:solidFill>
                <a:latin typeface="Arial" panose="020B0604020202020204" pitchFamily="34"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itchFamily="18" charset="-120"/>
              </a:defRPr>
            </a:lvl9pPr>
          </a:lstStyle>
          <a:p>
            <a:pPr>
              <a:spcBef>
                <a:spcPct val="0"/>
              </a:spcBef>
            </a:pPr>
            <a:fld id="{32A1D7B7-23AE-4F00-9912-B279560735EF}" type="slidenum">
              <a:rPr lang="en-US" altLang="zh-TW" smtClean="0"/>
              <a:pPr>
                <a:spcBef>
                  <a:spcPct val="0"/>
                </a:spcBef>
              </a:pPr>
              <a:t>24</a:t>
            </a:fld>
            <a:endParaRPr lang="en-US" altLang="zh-TW" smtClean="0"/>
          </a:p>
        </p:txBody>
      </p:sp>
      <p:sp>
        <p:nvSpPr>
          <p:cNvPr id="37891" name="Rectangle 2"/>
          <p:cNvSpPr>
            <a:spLocks noRo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algn="ctr" eaLnBrk="1" hangingPunct="1">
                <a:defRPr/>
              </a:pPr>
              <a:endParaRPr kumimoji="0" lang="zh-TW" altLang="zh-TW" sz="2400" smtClean="0">
                <a:latin typeface="Times New Roman" panose="02020603050405020304"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grpSp>
      </p:grpSp>
      <p:sp>
        <p:nvSpPr>
          <p:cNvPr id="2254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zh-TW" altLang="en-US"/>
              <a:t>按一下以編輯母片標題樣式</a:t>
            </a:r>
          </a:p>
        </p:txBody>
      </p:sp>
      <p:sp>
        <p:nvSpPr>
          <p:cNvPr id="2254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zh-TW" altLang="en-US"/>
              <a:t>按一下以編輯母片副標題樣式</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TW"/>
          </a:p>
        </p:txBody>
      </p:sp>
      <p:sp>
        <p:nvSpPr>
          <p:cNvPr id="19" name="Rectangle 17"/>
          <p:cNvSpPr>
            <a:spLocks noGrp="1" noChangeArrowheads="1"/>
          </p:cNvSpPr>
          <p:nvPr>
            <p:ph type="ftr" sz="quarter" idx="11"/>
          </p:nvPr>
        </p:nvSpPr>
        <p:spPr/>
        <p:txBody>
          <a:bodyPr/>
          <a:lstStyle>
            <a:lvl1pPr>
              <a:defRPr/>
            </a:lvl1pPr>
          </a:lstStyle>
          <a:p>
            <a:pPr>
              <a:defRPr/>
            </a:pPr>
            <a:endParaRPr lang="en-US" altLang="zh-TW"/>
          </a:p>
        </p:txBody>
      </p:sp>
      <p:sp>
        <p:nvSpPr>
          <p:cNvPr id="20" name="Rectangle 18"/>
          <p:cNvSpPr>
            <a:spLocks noGrp="1" noChangeArrowheads="1"/>
          </p:cNvSpPr>
          <p:nvPr>
            <p:ph type="sldNum" sz="quarter" idx="12"/>
          </p:nvPr>
        </p:nvSpPr>
        <p:spPr>
          <a:xfrm>
            <a:off x="6553200" y="6248400"/>
            <a:ext cx="2133600" cy="457200"/>
          </a:xfrm>
        </p:spPr>
        <p:txBody>
          <a:bodyPr/>
          <a:lstStyle>
            <a:lvl1pPr>
              <a:defRPr>
                <a:latin typeface="Arial Black" panose="020B0A04020102020204" pitchFamily="34" charset="0"/>
              </a:defRPr>
            </a:lvl1pPr>
          </a:lstStyle>
          <a:p>
            <a:pPr>
              <a:defRPr/>
            </a:pPr>
            <a:fld id="{CF6C1B68-77ED-473A-AF56-E95D224D2C0A}" type="slidenum">
              <a:rPr lang="en-US" altLang="zh-TW"/>
              <a:pPr>
                <a:defRPr/>
              </a:pPr>
              <a:t>‹#›</a:t>
            </a:fld>
            <a:endParaRPr lang="en-US" altLang="zh-TW" dirty="0"/>
          </a:p>
        </p:txBody>
      </p:sp>
    </p:spTree>
    <p:extLst>
      <p:ext uri="{BB962C8B-B14F-4D97-AF65-F5344CB8AC3E}">
        <p14:creationId xmlns:p14="http://schemas.microsoft.com/office/powerpoint/2010/main" val="2313777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5" name="Rectangle 3"/>
          <p:cNvSpPr>
            <a:spLocks noGrp="1" noChangeArrowheads="1"/>
          </p:cNvSpPr>
          <p:nvPr>
            <p:ph type="sldNum" sz="quarter" idx="11"/>
          </p:nvPr>
        </p:nvSpPr>
        <p:spPr>
          <a:ln/>
        </p:spPr>
        <p:txBody>
          <a:bodyPr/>
          <a:lstStyle>
            <a:lvl1pPr>
              <a:defRPr/>
            </a:lvl1pPr>
          </a:lstStyle>
          <a:p>
            <a:pPr>
              <a:defRPr/>
            </a:pPr>
            <a:r>
              <a:rPr lang="en-US" altLang="zh-TW"/>
              <a:t>Ch10-</a:t>
            </a:r>
            <a:fld id="{72D1323A-0DD9-42AD-AD75-D96A2AD22BA7}" type="slidenum">
              <a:rPr lang="en-US" altLang="zh-TW"/>
              <a:pPr>
                <a:defRPr/>
              </a:pPr>
              <a:t>‹#›</a:t>
            </a:fld>
            <a:endParaRPr lang="en-US" altLang="zh-TW"/>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3569200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457200"/>
            <a:ext cx="2057400" cy="54102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457200"/>
            <a:ext cx="6019800" cy="54102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5" name="Rectangle 3"/>
          <p:cNvSpPr>
            <a:spLocks noGrp="1" noChangeArrowheads="1"/>
          </p:cNvSpPr>
          <p:nvPr>
            <p:ph type="sldNum" sz="quarter" idx="11"/>
          </p:nvPr>
        </p:nvSpPr>
        <p:spPr>
          <a:ln/>
        </p:spPr>
        <p:txBody>
          <a:bodyPr/>
          <a:lstStyle>
            <a:lvl1pPr>
              <a:defRPr/>
            </a:lvl1pPr>
          </a:lstStyle>
          <a:p>
            <a:pPr>
              <a:defRPr/>
            </a:pPr>
            <a:r>
              <a:rPr lang="en-US" altLang="zh-TW"/>
              <a:t>Ch10-</a:t>
            </a:r>
            <a:fld id="{D7E4F270-42E1-4154-9BC4-26E9EE94405D}" type="slidenum">
              <a:rPr lang="en-US" altLang="zh-TW"/>
              <a:pPr>
                <a:defRPr/>
              </a:pPr>
              <a:t>‹#›</a:t>
            </a:fld>
            <a:endParaRPr lang="en-US" altLang="zh-TW"/>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1921242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457200"/>
            <a:ext cx="8229600" cy="13716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981200"/>
            <a:ext cx="4038600" cy="38862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981200"/>
            <a:ext cx="4038600" cy="38862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6" name="Rectangle 3"/>
          <p:cNvSpPr>
            <a:spLocks noGrp="1" noChangeArrowheads="1"/>
          </p:cNvSpPr>
          <p:nvPr>
            <p:ph type="sldNum" sz="quarter" idx="11"/>
          </p:nvPr>
        </p:nvSpPr>
        <p:spPr>
          <a:ln/>
        </p:spPr>
        <p:txBody>
          <a:bodyPr/>
          <a:lstStyle>
            <a:lvl1pPr>
              <a:defRPr/>
            </a:lvl1pPr>
          </a:lstStyle>
          <a:p>
            <a:pPr>
              <a:defRPr/>
            </a:pPr>
            <a:r>
              <a:rPr lang="en-US" altLang="zh-TW"/>
              <a:t>Ch10-</a:t>
            </a:r>
            <a:fld id="{45845063-B1CE-49B3-9553-6802A686FB0B}" type="slidenum">
              <a:rPr lang="en-US" altLang="zh-TW"/>
              <a:pPr>
                <a:defRPr/>
              </a:pPr>
              <a:t>‹#›</a:t>
            </a:fld>
            <a:endParaRPr lang="en-US" altLang="zh-TW"/>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1660067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457200"/>
            <a:ext cx="8229600" cy="13716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981200"/>
            <a:ext cx="4038600" cy="38862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981200"/>
            <a:ext cx="4038600" cy="18669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4000500"/>
            <a:ext cx="4038600" cy="18669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7" name="Rectangle 3"/>
          <p:cNvSpPr>
            <a:spLocks noGrp="1" noChangeArrowheads="1"/>
          </p:cNvSpPr>
          <p:nvPr>
            <p:ph type="sldNum" sz="quarter" idx="11"/>
          </p:nvPr>
        </p:nvSpPr>
        <p:spPr>
          <a:ln/>
        </p:spPr>
        <p:txBody>
          <a:bodyPr/>
          <a:lstStyle>
            <a:lvl1pPr>
              <a:defRPr/>
            </a:lvl1pPr>
          </a:lstStyle>
          <a:p>
            <a:pPr>
              <a:defRPr/>
            </a:pPr>
            <a:r>
              <a:rPr lang="en-US" altLang="zh-TW"/>
              <a:t>Ch10-</a:t>
            </a:r>
            <a:fld id="{61EE84E2-880A-42E2-BA44-9CB660808F18}" type="slidenum">
              <a:rPr lang="en-US" altLang="zh-TW"/>
              <a:pPr>
                <a:defRPr/>
              </a:pPr>
              <a:t>‹#›</a:t>
            </a:fld>
            <a:endParaRPr lang="en-US" altLang="zh-TW"/>
          </a:p>
        </p:txBody>
      </p:sp>
      <p:sp>
        <p:nvSpPr>
          <p:cNvPr id="8"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2428697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457200"/>
            <a:ext cx="8229600" cy="54102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4" name="Rectangle 3"/>
          <p:cNvSpPr>
            <a:spLocks noGrp="1" noChangeArrowheads="1"/>
          </p:cNvSpPr>
          <p:nvPr>
            <p:ph type="sldNum" sz="quarter" idx="11"/>
          </p:nvPr>
        </p:nvSpPr>
        <p:spPr>
          <a:ln/>
        </p:spPr>
        <p:txBody>
          <a:bodyPr/>
          <a:lstStyle>
            <a:lvl1pPr>
              <a:defRPr/>
            </a:lvl1pPr>
          </a:lstStyle>
          <a:p>
            <a:pPr>
              <a:defRPr/>
            </a:pPr>
            <a:r>
              <a:rPr lang="en-US" altLang="zh-TW"/>
              <a:t>Ch10-</a:t>
            </a:r>
            <a:fld id="{78065C0A-A135-45EF-9881-4F7278049D2A}" type="slidenum">
              <a:rPr lang="en-US" altLang="zh-TW"/>
              <a:pPr>
                <a:defRPr/>
              </a:pPr>
              <a:t>‹#›</a:t>
            </a:fld>
            <a:endParaRPr lang="en-US" altLang="zh-TW"/>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873798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5" name="Rectangle 3"/>
          <p:cNvSpPr>
            <a:spLocks noGrp="1" noChangeArrowheads="1"/>
          </p:cNvSpPr>
          <p:nvPr>
            <p:ph type="sldNum" sz="quarter" idx="11"/>
          </p:nvPr>
        </p:nvSpPr>
        <p:spPr>
          <a:ln/>
        </p:spPr>
        <p:txBody>
          <a:bodyPr/>
          <a:lstStyle>
            <a:lvl1pPr>
              <a:defRPr/>
            </a:lvl1pPr>
          </a:lstStyle>
          <a:p>
            <a:pPr>
              <a:defRPr/>
            </a:pPr>
            <a:r>
              <a:rPr lang="en-US" altLang="zh-TW"/>
              <a:t>Ch10-</a:t>
            </a:r>
            <a:fld id="{E13A932E-3772-40C2-8D48-125A2E25E341}" type="slidenum">
              <a:rPr lang="en-US" altLang="zh-TW"/>
              <a:pPr>
                <a:defRPr/>
              </a:pPr>
              <a:t>‹#›</a:t>
            </a:fld>
            <a:endParaRPr lang="en-US" altLang="zh-TW"/>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4147467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5" name="Rectangle 3"/>
          <p:cNvSpPr>
            <a:spLocks noGrp="1" noChangeArrowheads="1"/>
          </p:cNvSpPr>
          <p:nvPr>
            <p:ph type="sldNum" sz="quarter" idx="11"/>
          </p:nvPr>
        </p:nvSpPr>
        <p:spPr>
          <a:ln/>
        </p:spPr>
        <p:txBody>
          <a:bodyPr/>
          <a:lstStyle>
            <a:lvl1pPr>
              <a:defRPr/>
            </a:lvl1pPr>
          </a:lstStyle>
          <a:p>
            <a:pPr>
              <a:defRPr/>
            </a:pPr>
            <a:r>
              <a:rPr lang="en-US" altLang="zh-TW"/>
              <a:t>Ch10-</a:t>
            </a:r>
            <a:fld id="{939CCFD1-0127-4B44-8851-18E46B2DF771}" type="slidenum">
              <a:rPr lang="en-US" altLang="zh-TW"/>
              <a:pPr>
                <a:defRPr/>
              </a:pPr>
              <a:t>‹#›</a:t>
            </a:fld>
            <a:endParaRPr lang="en-US" altLang="zh-TW"/>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3978865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6" name="Rectangle 3"/>
          <p:cNvSpPr>
            <a:spLocks noGrp="1" noChangeArrowheads="1"/>
          </p:cNvSpPr>
          <p:nvPr>
            <p:ph type="sldNum" sz="quarter" idx="11"/>
          </p:nvPr>
        </p:nvSpPr>
        <p:spPr>
          <a:ln/>
        </p:spPr>
        <p:txBody>
          <a:bodyPr/>
          <a:lstStyle>
            <a:lvl1pPr>
              <a:defRPr/>
            </a:lvl1pPr>
          </a:lstStyle>
          <a:p>
            <a:pPr>
              <a:defRPr/>
            </a:pPr>
            <a:r>
              <a:rPr lang="en-US" altLang="zh-TW"/>
              <a:t>Ch10-</a:t>
            </a:r>
            <a:fld id="{34987339-E23E-4F08-97B0-BD89814CE09C}" type="slidenum">
              <a:rPr lang="en-US" altLang="zh-TW"/>
              <a:pPr>
                <a:defRPr/>
              </a:pPr>
              <a:t>‹#›</a:t>
            </a:fld>
            <a:endParaRPr lang="en-US" altLang="zh-TW"/>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2885399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8" name="Rectangle 3"/>
          <p:cNvSpPr>
            <a:spLocks noGrp="1" noChangeArrowheads="1"/>
          </p:cNvSpPr>
          <p:nvPr>
            <p:ph type="sldNum" sz="quarter" idx="11"/>
          </p:nvPr>
        </p:nvSpPr>
        <p:spPr>
          <a:ln/>
        </p:spPr>
        <p:txBody>
          <a:bodyPr/>
          <a:lstStyle>
            <a:lvl1pPr>
              <a:defRPr/>
            </a:lvl1pPr>
          </a:lstStyle>
          <a:p>
            <a:pPr>
              <a:defRPr/>
            </a:pPr>
            <a:r>
              <a:rPr lang="en-US" altLang="zh-TW"/>
              <a:t>Ch10-</a:t>
            </a:r>
            <a:fld id="{2F345C5D-EE63-4035-BF38-0C5092F6A53B}" type="slidenum">
              <a:rPr lang="en-US" altLang="zh-TW"/>
              <a:pPr>
                <a:defRPr/>
              </a:pPr>
              <a:t>‹#›</a:t>
            </a:fld>
            <a:endParaRPr lang="en-US" altLang="zh-TW"/>
          </a:p>
        </p:txBody>
      </p:sp>
      <p:sp>
        <p:nvSpPr>
          <p:cNvPr id="9"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1136881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4" name="Rectangle 3"/>
          <p:cNvSpPr>
            <a:spLocks noGrp="1" noChangeArrowheads="1"/>
          </p:cNvSpPr>
          <p:nvPr>
            <p:ph type="sldNum" sz="quarter" idx="11"/>
          </p:nvPr>
        </p:nvSpPr>
        <p:spPr>
          <a:ln/>
        </p:spPr>
        <p:txBody>
          <a:bodyPr/>
          <a:lstStyle>
            <a:lvl1pPr>
              <a:defRPr/>
            </a:lvl1pPr>
          </a:lstStyle>
          <a:p>
            <a:pPr>
              <a:defRPr/>
            </a:pPr>
            <a:r>
              <a:rPr lang="en-US" altLang="zh-TW"/>
              <a:t>Ch10-</a:t>
            </a:r>
            <a:fld id="{4D3350E9-73DB-48E0-BB33-BA1D610BDB7F}" type="slidenum">
              <a:rPr lang="en-US" altLang="zh-TW"/>
              <a:pPr>
                <a:defRPr/>
              </a:pPr>
              <a:t>‹#›</a:t>
            </a:fld>
            <a:endParaRPr lang="en-US" altLang="zh-TW"/>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3077729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3" name="Rectangle 3"/>
          <p:cNvSpPr>
            <a:spLocks noGrp="1" noChangeArrowheads="1"/>
          </p:cNvSpPr>
          <p:nvPr>
            <p:ph type="sldNum" sz="quarter" idx="11"/>
          </p:nvPr>
        </p:nvSpPr>
        <p:spPr>
          <a:ln/>
        </p:spPr>
        <p:txBody>
          <a:bodyPr/>
          <a:lstStyle>
            <a:lvl1pPr>
              <a:defRPr/>
            </a:lvl1pPr>
          </a:lstStyle>
          <a:p>
            <a:pPr>
              <a:defRPr/>
            </a:pPr>
            <a:r>
              <a:rPr lang="en-US" altLang="zh-TW"/>
              <a:t>Ch10-</a:t>
            </a:r>
            <a:fld id="{278726E0-CDBF-4904-B021-229CB68B7D8C}" type="slidenum">
              <a:rPr lang="en-US" altLang="zh-TW"/>
              <a:pPr>
                <a:defRPr/>
              </a:pPr>
              <a:t>‹#›</a:t>
            </a:fld>
            <a:endParaRPr lang="en-US" altLang="zh-TW"/>
          </a:p>
        </p:txBody>
      </p:sp>
      <p:sp>
        <p:nvSpPr>
          <p:cNvPr id="4"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3004605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6" name="Rectangle 3"/>
          <p:cNvSpPr>
            <a:spLocks noGrp="1" noChangeArrowheads="1"/>
          </p:cNvSpPr>
          <p:nvPr>
            <p:ph type="sldNum" sz="quarter" idx="11"/>
          </p:nvPr>
        </p:nvSpPr>
        <p:spPr>
          <a:ln/>
        </p:spPr>
        <p:txBody>
          <a:bodyPr/>
          <a:lstStyle>
            <a:lvl1pPr>
              <a:defRPr/>
            </a:lvl1pPr>
          </a:lstStyle>
          <a:p>
            <a:pPr>
              <a:defRPr/>
            </a:pPr>
            <a:r>
              <a:rPr lang="en-US" altLang="zh-TW"/>
              <a:t>Ch10-</a:t>
            </a:r>
            <a:fld id="{290E02AD-56D3-4BC5-BC96-C7148C5D4BEA}" type="slidenum">
              <a:rPr lang="en-US" altLang="zh-TW"/>
              <a:pPr>
                <a:defRPr/>
              </a:pPr>
              <a:t>‹#›</a:t>
            </a:fld>
            <a:endParaRPr lang="en-US" altLang="zh-TW"/>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2378247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TW"/>
          </a:p>
        </p:txBody>
      </p:sp>
      <p:sp>
        <p:nvSpPr>
          <p:cNvPr id="6" name="Rectangle 3"/>
          <p:cNvSpPr>
            <a:spLocks noGrp="1" noChangeArrowheads="1"/>
          </p:cNvSpPr>
          <p:nvPr>
            <p:ph type="sldNum" sz="quarter" idx="11"/>
          </p:nvPr>
        </p:nvSpPr>
        <p:spPr>
          <a:ln/>
        </p:spPr>
        <p:txBody>
          <a:bodyPr/>
          <a:lstStyle>
            <a:lvl1pPr>
              <a:defRPr/>
            </a:lvl1pPr>
          </a:lstStyle>
          <a:p>
            <a:pPr>
              <a:defRPr/>
            </a:pPr>
            <a:r>
              <a:rPr lang="en-US" altLang="zh-TW"/>
              <a:t>Ch10-</a:t>
            </a:r>
            <a:fld id="{4D4E1986-A6C4-4211-81EC-90F75DAB02FF}" type="slidenum">
              <a:rPr lang="en-US" altLang="zh-TW"/>
              <a:pPr>
                <a:defRPr/>
              </a:pPr>
              <a:t>‹#›</a:t>
            </a:fld>
            <a:endParaRPr lang="en-US" altLang="zh-TW"/>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162975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200">
                <a:latin typeface="Arial" charset="0"/>
              </a:defRPr>
            </a:lvl1pPr>
          </a:lstStyle>
          <a:p>
            <a:pPr>
              <a:defRPr/>
            </a:pPr>
            <a:endParaRPr lang="en-US" altLang="zh-TW"/>
          </a:p>
        </p:txBody>
      </p:sp>
      <p:sp>
        <p:nvSpPr>
          <p:cNvPr id="21507" name="Rectangle 3"/>
          <p:cNvSpPr>
            <a:spLocks noGrp="1" noChangeArrowheads="1"/>
          </p:cNvSpPr>
          <p:nvPr>
            <p:ph type="sldNum" sz="quarter" idx="4"/>
          </p:nvPr>
        </p:nvSpPr>
        <p:spPr bwMode="auto">
          <a:xfrm>
            <a:off x="7010400" y="64008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a:latin typeface="Times New Roman" panose="02020603050405020304" pitchFamily="18" charset="0"/>
              </a:defRPr>
            </a:lvl1pPr>
          </a:lstStyle>
          <a:p>
            <a:pPr>
              <a:defRPr/>
            </a:pPr>
            <a:r>
              <a:rPr lang="en-US" altLang="zh-TW"/>
              <a:t>Ch10-</a:t>
            </a:r>
            <a:fld id="{E7E6065F-3D47-4746-85FA-C833748AFF7A}" type="slidenum">
              <a:rPr lang="en-US" altLang="zh-TW"/>
              <a:pPr>
                <a:defRPr/>
              </a:pPr>
              <a:t>‹#›</a:t>
            </a:fld>
            <a:endParaRPr lang="en-US" altLang="zh-TW"/>
          </a:p>
        </p:txBody>
      </p:sp>
      <p:grpSp>
        <p:nvGrpSpPr>
          <p:cNvPr id="1028"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algn="ctr" eaLnBrk="1" hangingPunct="1">
                <a:defRPr/>
              </a:pPr>
              <a:endParaRPr kumimoji="0" lang="zh-TW" altLang="zh-TW" sz="2400" smtClean="0">
                <a:latin typeface="Times New Roman" panose="02020603050405020304"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mtClean="0">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mtClean="0">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mtClean="0">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mtClean="0">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z="2400" smtClean="0">
                <a:latin typeface="Times New Roman" panose="02020603050405020304"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mtClean="0">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eaLnBrk="1" hangingPunct="1">
                <a:defRPr/>
              </a:pPr>
              <a:endParaRPr kumimoji="0" lang="zh-TW" altLang="zh-TW" smtClean="0">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1520"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200">
                <a:latin typeface="Arial" charset="0"/>
              </a:defRPr>
            </a:lvl1pPr>
          </a:lstStyle>
          <a:p>
            <a:pPr>
              <a:defRPr/>
            </a:pPr>
            <a:endParaRPr lang="en-US" altLang="zh-TW"/>
          </a:p>
        </p:txBody>
      </p:sp>
    </p:spTree>
  </p:cSld>
  <p:clrMap bg1="lt1" tx1="dk1" bg2="lt2" tx2="dk2" accent1="accent1" accent2="accent2" accent3="accent3" accent4="accent4" accent5="accent5" accent6="accent6" hlink="hlink" folHlink="folHlink"/>
  <p:sldLayoutIdLst>
    <p:sldLayoutId id="2147484216"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1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1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1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20.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image" Target="../media/image2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23.png"/><Relationship Id="rId4" Type="http://schemas.openxmlformats.org/officeDocument/2006/relationships/image" Target="../media/image22.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6.vml"/><Relationship Id="rId4" Type="http://schemas.openxmlformats.org/officeDocument/2006/relationships/image" Target="../media/image24.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image" Target="../media/image25.png"/><Relationship Id="rId4" Type="http://schemas.openxmlformats.org/officeDocument/2006/relationships/image" Target="../media/image22.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8.vml"/><Relationship Id="rId4" Type="http://schemas.openxmlformats.org/officeDocument/2006/relationships/image" Target="../media/image2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45.emf"/><Relationship Id="rId5" Type="http://schemas.openxmlformats.org/officeDocument/2006/relationships/oleObject" Target="../embeddings/oleObject21.bin"/><Relationship Id="rId4" Type="http://schemas.openxmlformats.org/officeDocument/2006/relationships/image" Target="../media/image44.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46.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47.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49.emf"/><Relationship Id="rId5" Type="http://schemas.openxmlformats.org/officeDocument/2006/relationships/oleObject" Target="../embeddings/oleObject25.bin"/><Relationship Id="rId4" Type="http://schemas.openxmlformats.org/officeDocument/2006/relationships/image" Target="../media/image48.emf"/></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54.emf"/><Relationship Id="rId5" Type="http://schemas.openxmlformats.org/officeDocument/2006/relationships/oleObject" Target="../embeddings/oleObject27.bin"/><Relationship Id="rId4" Type="http://schemas.openxmlformats.org/officeDocument/2006/relationships/image" Target="../media/image53.emf"/></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6.xml"/><Relationship Id="rId1" Type="http://schemas.openxmlformats.org/officeDocument/2006/relationships/vmlDrawing" Target="../drawings/vmlDrawing25.vml"/><Relationship Id="rId5" Type="http://schemas.openxmlformats.org/officeDocument/2006/relationships/image" Target="../media/image56.emf"/><Relationship Id="rId4" Type="http://schemas.openxmlformats.org/officeDocument/2006/relationships/oleObject" Target="../embeddings/oleObject28.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6.xml"/><Relationship Id="rId1" Type="http://schemas.openxmlformats.org/officeDocument/2006/relationships/vmlDrawing" Target="../drawings/vmlDrawing26.vml"/><Relationship Id="rId5" Type="http://schemas.openxmlformats.org/officeDocument/2006/relationships/image" Target="../media/image59.emf"/><Relationship Id="rId4" Type="http://schemas.openxmlformats.org/officeDocument/2006/relationships/oleObject" Target="../embeddings/oleObject29.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6.xml"/><Relationship Id="rId1" Type="http://schemas.openxmlformats.org/officeDocument/2006/relationships/vmlDrawing" Target="../drawings/vmlDrawing27.vml"/><Relationship Id="rId4" Type="http://schemas.openxmlformats.org/officeDocument/2006/relationships/image" Target="../media/image61.emf"/></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28.vml"/><Relationship Id="rId4" Type="http://schemas.openxmlformats.org/officeDocument/2006/relationships/image" Target="../media/image63.emf"/></Relationships>
</file>

<file path=ppt/slides/_rels/slide7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6.xml"/><Relationship Id="rId1" Type="http://schemas.openxmlformats.org/officeDocument/2006/relationships/vmlDrawing" Target="../drawings/vmlDrawing29.vml"/><Relationship Id="rId4" Type="http://schemas.openxmlformats.org/officeDocument/2006/relationships/image" Target="../media/image66.emf"/></Relationships>
</file>

<file path=ppt/slides/_rels/slide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819400" y="2286000"/>
            <a:ext cx="5029200" cy="1752600"/>
          </a:xfrm>
        </p:spPr>
        <p:txBody>
          <a:bodyPr/>
          <a:lstStyle/>
          <a:p>
            <a:pPr eaLnBrk="1" hangingPunct="1"/>
            <a:r>
              <a:rPr lang="tr-TR" altLang="zh-TW" sz="4400" smtClean="0"/>
              <a:t>Ayrık</a:t>
            </a:r>
            <a:r>
              <a:rPr lang="en-US" altLang="zh-TW" sz="4400" smtClean="0"/>
              <a:t/>
            </a:r>
            <a:br>
              <a:rPr lang="en-US" altLang="zh-TW" sz="4400" smtClean="0"/>
            </a:br>
            <a:r>
              <a:rPr lang="en-US" altLang="zh-TW" sz="4400" smtClean="0"/>
              <a:t>Matemati</a:t>
            </a:r>
            <a:r>
              <a:rPr lang="tr-TR" altLang="zh-TW" sz="4400" smtClean="0"/>
              <a:t>k ve uygulamaları</a:t>
            </a:r>
            <a:endParaRPr lang="en-US" altLang="zh-TW" sz="4400" smtClean="0"/>
          </a:p>
        </p:txBody>
      </p:sp>
      <p:sp>
        <p:nvSpPr>
          <p:cNvPr id="5123" name="Rectangle 3"/>
          <p:cNvSpPr>
            <a:spLocks noGrp="1" noChangeArrowheads="1"/>
          </p:cNvSpPr>
          <p:nvPr>
            <p:ph type="subTitle" idx="1"/>
          </p:nvPr>
        </p:nvSpPr>
        <p:spPr>
          <a:xfrm>
            <a:off x="2133600" y="4419600"/>
            <a:ext cx="5715000" cy="1447800"/>
          </a:xfrm>
        </p:spPr>
        <p:txBody>
          <a:bodyPr/>
          <a:lstStyle/>
          <a:p>
            <a:pPr algn="ctr" eaLnBrk="1" hangingPunct="1"/>
            <a:r>
              <a:rPr lang="tr-TR" altLang="zh-TW" sz="4000" smtClean="0"/>
              <a:t>Bölüm </a:t>
            </a:r>
            <a:r>
              <a:rPr lang="en-US" altLang="zh-TW" sz="4000" smtClean="0"/>
              <a:t>1</a:t>
            </a:r>
            <a:r>
              <a:rPr lang="tr-TR" altLang="zh-TW" sz="4000" smtClean="0"/>
              <a:t>1</a:t>
            </a:r>
            <a:r>
              <a:rPr lang="en-US" altLang="zh-TW" sz="4000" smtClean="0"/>
              <a:t> </a:t>
            </a:r>
          </a:p>
          <a:p>
            <a:pPr algn="ctr" eaLnBrk="1" hangingPunct="1"/>
            <a:r>
              <a:rPr lang="tr-TR" altLang="zh-TW" sz="4000" smtClean="0">
                <a:solidFill>
                  <a:srgbClr val="0066FF"/>
                </a:solidFill>
              </a:rPr>
              <a:t>Ağaçlar</a:t>
            </a:r>
            <a:endParaRPr lang="en-US" altLang="zh-TW" sz="4000" smtClean="0"/>
          </a:p>
        </p:txBody>
      </p:sp>
      <p:pic>
        <p:nvPicPr>
          <p:cNvPr id="5124" name="Resim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0"/>
            <a:ext cx="26670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body" sz="half" idx="1"/>
          </p:nvPr>
        </p:nvSpPr>
        <p:spPr>
          <a:xfrm>
            <a:off x="0" y="533400"/>
            <a:ext cx="8915400" cy="609600"/>
          </a:xfrm>
        </p:spPr>
        <p:txBody>
          <a:bodyPr/>
          <a:lstStyle/>
          <a:p>
            <a:pPr eaLnBrk="1" hangingPunct="1">
              <a:buFont typeface="Wingdings" panose="05000000000000000000" pitchFamily="2" charset="2"/>
              <a:buNone/>
            </a:pPr>
            <a:r>
              <a:rPr lang="en-US" altLang="zh-TW" sz="2800" smtClean="0"/>
              <a:t>  </a:t>
            </a:r>
            <a:r>
              <a:rPr lang="tr-TR" altLang="zh-TW" sz="2800" b="1" u="sng" smtClean="0">
                <a:solidFill>
                  <a:srgbClr val="008000"/>
                </a:solidFill>
              </a:rPr>
              <a:t>Model Olarak Ağaçlar</a:t>
            </a:r>
            <a:endParaRPr lang="en-US" altLang="en-US" b="1" u="sng" smtClean="0">
              <a:solidFill>
                <a:srgbClr val="008000"/>
              </a:solidFill>
              <a:sym typeface="Symbol" panose="05050102010706020507" pitchFamily="18" charset="2"/>
            </a:endParaRPr>
          </a:p>
        </p:txBody>
      </p:sp>
      <p:sp>
        <p:nvSpPr>
          <p:cNvPr id="33" name="Rectangle 3"/>
          <p:cNvSpPr txBox="1">
            <a:spLocks noChangeArrowheads="1"/>
          </p:cNvSpPr>
          <p:nvPr/>
        </p:nvSpPr>
        <p:spPr bwMode="auto">
          <a:xfrm>
            <a:off x="228600" y="1676400"/>
            <a:ext cx="8458200" cy="838200"/>
          </a:xfrm>
          <a:prstGeom prst="rect">
            <a:avLst/>
          </a:prstGeom>
          <a:noFill/>
          <a:ln w="9525">
            <a:noFill/>
            <a:miter lim="800000"/>
            <a:headEnd/>
            <a:tailEnd/>
          </a:ln>
        </p:spPr>
        <p:txBody>
          <a:bodyPr/>
          <a:lstStyle/>
          <a:p>
            <a:pPr indent="14288" eaLnBrk="1" hangingPunct="1">
              <a:spcBef>
                <a:spcPct val="20000"/>
              </a:spcBef>
              <a:buClr>
                <a:schemeClr val="bg2"/>
              </a:buClr>
              <a:buSzPct val="75000"/>
              <a:buFont typeface="Wingdings" pitchFamily="2" charset="2"/>
              <a:buNone/>
              <a:defRPr/>
            </a:pPr>
            <a:r>
              <a:rPr lang="tr-TR" sz="2400" dirty="0"/>
              <a:t>Ağaçlar, bilgisayar bilimleri, kimya, jeoloji, botanik ve psikoloji gibi muhtelif alanlarda mo­deller olarak kullanılırlar.</a:t>
            </a:r>
            <a:endParaRPr lang="en-US" altLang="zh-TW" sz="2400" kern="0" dirty="0">
              <a:latin typeface="+mn-lt"/>
              <a:ea typeface="+mn-ea"/>
              <a:sym typeface="Symbol" pitchFamily="18" charset="2"/>
            </a:endParaRPr>
          </a:p>
        </p:txBody>
      </p:sp>
      <p:sp>
        <p:nvSpPr>
          <p:cNvPr id="21508"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752BCDE5-E6D3-401F-B702-D35F0D07C476}" type="slidenum">
              <a:rPr kumimoji="0" lang="en-US" altLang="zh-TW" sz="1200" smtClean="0">
                <a:latin typeface="Times New Roman" panose="02020603050405020304" pitchFamily="18" charset="0"/>
              </a:rPr>
              <a:pPr>
                <a:spcBef>
                  <a:spcPct val="0"/>
                </a:spcBef>
                <a:buClrTx/>
                <a:buSzTx/>
                <a:buFontTx/>
                <a:buNone/>
              </a:pPr>
              <a:t>10</a:t>
            </a:fld>
            <a:endParaRPr kumimoji="0" lang="en-US" altLang="zh-TW" sz="1200" smtClean="0">
              <a:latin typeface="Times New Roman" panose="02020603050405020304" pitchFamily="18" charset="0"/>
            </a:endParaRPr>
          </a:p>
        </p:txBody>
      </p:sp>
      <p:sp>
        <p:nvSpPr>
          <p:cNvPr id="21509"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body" sz="half" idx="1"/>
          </p:nvPr>
        </p:nvSpPr>
        <p:spPr>
          <a:xfrm>
            <a:off x="0" y="533400"/>
            <a:ext cx="8915400" cy="609600"/>
          </a:xfrm>
        </p:spPr>
        <p:txBody>
          <a:bodyPr/>
          <a:lstStyle/>
          <a:p>
            <a:pPr eaLnBrk="1" hangingPunct="1">
              <a:buFont typeface="Wingdings" panose="05000000000000000000" pitchFamily="2" charset="2"/>
              <a:buNone/>
            </a:pPr>
            <a:r>
              <a:rPr lang="en-US" altLang="zh-TW" sz="2800" smtClean="0"/>
              <a:t>  </a:t>
            </a:r>
            <a:r>
              <a:rPr lang="tr-TR" altLang="zh-TW" sz="2800" b="1" u="sng" smtClean="0">
                <a:solidFill>
                  <a:srgbClr val="008000"/>
                </a:solidFill>
              </a:rPr>
              <a:t>Model Olarak Ağaçlar</a:t>
            </a:r>
            <a:endParaRPr lang="en-US" altLang="en-US" b="1" u="sng" smtClean="0">
              <a:solidFill>
                <a:srgbClr val="008000"/>
              </a:solidFill>
              <a:sym typeface="Symbol" panose="05050102010706020507" pitchFamily="18" charset="2"/>
            </a:endParaRPr>
          </a:p>
        </p:txBody>
      </p:sp>
      <p:sp>
        <p:nvSpPr>
          <p:cNvPr id="22531"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1E9A5FB8-67B8-46EE-BF57-F6A6B59BE60C}" type="slidenum">
              <a:rPr kumimoji="0" lang="en-US" altLang="zh-TW" sz="1200" smtClean="0">
                <a:latin typeface="Times New Roman" panose="02020603050405020304" pitchFamily="18" charset="0"/>
              </a:rPr>
              <a:pPr>
                <a:spcBef>
                  <a:spcPct val="0"/>
                </a:spcBef>
                <a:buClrTx/>
                <a:buSzTx/>
                <a:buFontTx/>
                <a:buNone/>
              </a:pPr>
              <a:t>11</a:t>
            </a:fld>
            <a:endParaRPr kumimoji="0" lang="en-US" altLang="zh-TW" sz="1200" smtClean="0">
              <a:latin typeface="Times New Roman" panose="02020603050405020304" pitchFamily="18" charset="0"/>
            </a:endParaRPr>
          </a:p>
        </p:txBody>
      </p:sp>
      <p:sp>
        <p:nvSpPr>
          <p:cNvPr id="7" name="Rectangle 3"/>
          <p:cNvSpPr txBox="1">
            <a:spLocks noChangeArrowheads="1"/>
          </p:cNvSpPr>
          <p:nvPr/>
        </p:nvSpPr>
        <p:spPr bwMode="auto">
          <a:xfrm>
            <a:off x="228600" y="1138238"/>
            <a:ext cx="8458200" cy="1676400"/>
          </a:xfrm>
          <a:prstGeom prst="rect">
            <a:avLst/>
          </a:prstGeom>
          <a:noFill/>
          <a:ln w="9525">
            <a:solidFill>
              <a:schemeClr val="bg1"/>
            </a:solidFill>
            <a:miter lim="800000"/>
            <a:headEnd/>
            <a:tailEnd/>
          </a:ln>
        </p:spPr>
        <p:txBody>
          <a:bodyPr/>
          <a:lstStyle/>
          <a:p>
            <a:pPr indent="14288" eaLnBrk="1" hangingPunct="1">
              <a:spcBef>
                <a:spcPct val="20000"/>
              </a:spcBef>
              <a:buClr>
                <a:schemeClr val="bg2"/>
              </a:buClr>
              <a:buSzPct val="75000"/>
              <a:buFont typeface="Wingdings" pitchFamily="2" charset="2"/>
              <a:buNone/>
              <a:defRPr/>
            </a:pPr>
            <a:r>
              <a:rPr lang="tr-TR" b="1" dirty="0">
                <a:solidFill>
                  <a:srgbClr val="00B0F0"/>
                </a:solidFill>
              </a:rPr>
              <a:t>Örnek: </a:t>
            </a:r>
            <a:r>
              <a:rPr lang="tr-TR" b="1" dirty="0"/>
              <a:t>Doymuş hidrokarbonlar ve Ağaçlar</a:t>
            </a:r>
            <a:r>
              <a:rPr lang="tr-TR" dirty="0"/>
              <a:t> Çizgeler molekülleri göstermede kullanılabilir, atomlar düğümlerle ve aralarındaki bağlar da kenarlar ile gösterilir. İngiliz matematikçi Arthur Cayley 1857 yılında ağaçları, doymuş hidrokarbonlar olarak bilinen Cn H2n . 2 formundaki bileşenle­rin izomerlerini saymaya çalışırken keşfetmiştir. Şekil 4’te gösterilen çizge böyle bir ağaçtır.</a:t>
            </a:r>
            <a:endParaRPr lang="en-US" altLang="zh-TW" kern="0" dirty="0">
              <a:latin typeface="+mn-lt"/>
              <a:ea typeface="+mn-ea"/>
              <a:sym typeface="Symbol" pitchFamily="18" charset="2"/>
            </a:endParaRPr>
          </a:p>
        </p:txBody>
      </p:sp>
      <p:graphicFrame>
        <p:nvGraphicFramePr>
          <p:cNvPr id="22533" name="Nesne 9"/>
          <p:cNvGraphicFramePr>
            <a:graphicFrameLocks noChangeAspect="1"/>
          </p:cNvGraphicFramePr>
          <p:nvPr/>
        </p:nvGraphicFramePr>
        <p:xfrm>
          <a:off x="1295400" y="2462213"/>
          <a:ext cx="6096000" cy="3938587"/>
        </p:xfrm>
        <a:graphic>
          <a:graphicData uri="http://schemas.openxmlformats.org/presentationml/2006/ole">
            <mc:AlternateContent xmlns:mc="http://schemas.openxmlformats.org/markup-compatibility/2006">
              <mc:Choice xmlns:v="urn:schemas-microsoft-com:vml" Requires="v">
                <p:oleObj spid="_x0000_s22536" name="Visio" r:id="rId3" imgW="4581513" imgH="2924185" progId="Visio.Drawing.15">
                  <p:embed/>
                </p:oleObj>
              </mc:Choice>
              <mc:Fallback>
                <p:oleObj name="Visio" r:id="rId3" imgW="4581513" imgH="2924185" progId="Visio.Drawing.15">
                  <p:embed/>
                  <p:pic>
                    <p:nvPicPr>
                      <p:cNvPr id="0" name="Nesn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462213"/>
                        <a:ext cx="6096000"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8"/>
          <p:cNvSpPr>
            <a:spLocks noChangeArrowheads="1"/>
          </p:cNvSpPr>
          <p:nvPr/>
        </p:nvSpPr>
        <p:spPr bwMode="auto">
          <a:xfrm>
            <a:off x="1295400" y="6419850"/>
            <a:ext cx="27590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600" b="1"/>
              <a:t>ŞEKİL 4 </a:t>
            </a:r>
            <a:r>
              <a:rPr lang="tr-TR" altLang="tr-TR" sz="1600"/>
              <a:t>Bütan’ın İki İsomeri</a:t>
            </a:r>
            <a:endParaRPr lang="zh-TW" altLang="en-US" sz="1100" baseline="-25000">
              <a:latin typeface="Times New Roman" panose="02020603050405020304" pitchFamily="18" charset="0"/>
              <a:cs typeface="Times New Roman" panose="02020603050405020304" pitchFamily="18" charset="0"/>
            </a:endParaRPr>
          </a:p>
        </p:txBody>
      </p:sp>
      <p:sp>
        <p:nvSpPr>
          <p:cNvPr id="22535"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body" sz="half" idx="1"/>
          </p:nvPr>
        </p:nvSpPr>
        <p:spPr>
          <a:xfrm>
            <a:off x="0" y="533400"/>
            <a:ext cx="8915400" cy="609600"/>
          </a:xfrm>
        </p:spPr>
        <p:txBody>
          <a:bodyPr/>
          <a:lstStyle/>
          <a:p>
            <a:pPr eaLnBrk="1" hangingPunct="1">
              <a:buFont typeface="Wingdings" panose="05000000000000000000" pitchFamily="2" charset="2"/>
              <a:buNone/>
            </a:pPr>
            <a:r>
              <a:rPr lang="en-US" altLang="zh-TW" sz="2800" smtClean="0"/>
              <a:t>  </a:t>
            </a:r>
            <a:r>
              <a:rPr lang="tr-TR" altLang="zh-TW" sz="2800" b="1" u="sng" smtClean="0">
                <a:solidFill>
                  <a:srgbClr val="008000"/>
                </a:solidFill>
              </a:rPr>
              <a:t>Model Olarak Ağaçlar</a:t>
            </a:r>
            <a:endParaRPr lang="en-US" altLang="en-US" b="1" u="sng" smtClean="0">
              <a:solidFill>
                <a:srgbClr val="008000"/>
              </a:solidFill>
              <a:sym typeface="Symbol" panose="05050102010706020507" pitchFamily="18" charset="2"/>
            </a:endParaRPr>
          </a:p>
        </p:txBody>
      </p:sp>
      <p:sp>
        <p:nvSpPr>
          <p:cNvPr id="23555"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D062180B-6F53-4176-8DB4-20B89147F683}" type="slidenum">
              <a:rPr kumimoji="0" lang="en-US" altLang="zh-TW" sz="1200" smtClean="0">
                <a:latin typeface="Times New Roman" panose="02020603050405020304" pitchFamily="18" charset="0"/>
              </a:rPr>
              <a:pPr>
                <a:spcBef>
                  <a:spcPct val="0"/>
                </a:spcBef>
                <a:buClrTx/>
                <a:buSzTx/>
                <a:buFontTx/>
                <a:buNone/>
              </a:pPr>
              <a:t>12</a:t>
            </a:fld>
            <a:endParaRPr kumimoji="0" lang="en-US" altLang="zh-TW" sz="1200" smtClean="0">
              <a:latin typeface="Times New Roman" panose="02020603050405020304" pitchFamily="18" charset="0"/>
            </a:endParaRPr>
          </a:p>
        </p:txBody>
      </p:sp>
      <p:graphicFrame>
        <p:nvGraphicFramePr>
          <p:cNvPr id="23556" name="Nesne 2"/>
          <p:cNvGraphicFramePr>
            <a:graphicFrameLocks noChangeAspect="1"/>
          </p:cNvGraphicFramePr>
          <p:nvPr/>
        </p:nvGraphicFramePr>
        <p:xfrm>
          <a:off x="244475" y="2873375"/>
          <a:ext cx="8675688" cy="3124200"/>
        </p:xfrm>
        <a:graphic>
          <a:graphicData uri="http://schemas.openxmlformats.org/presentationml/2006/ole">
            <mc:AlternateContent xmlns:mc="http://schemas.openxmlformats.org/markup-compatibility/2006">
              <mc:Choice xmlns:v="urn:schemas-microsoft-com:vml" Requires="v">
                <p:oleObj spid="_x0000_s23560" name="Visio" r:id="rId3" imgW="8134238" imgH="2924185" progId="Visio.Drawing.15">
                  <p:embed/>
                </p:oleObj>
              </mc:Choice>
              <mc:Fallback>
                <p:oleObj name="Visio" r:id="rId3" imgW="8134238" imgH="2924185" progId="Visio.Drawing.15">
                  <p:embed/>
                  <p:pic>
                    <p:nvPicPr>
                      <p:cNvPr id="0" name="Nesn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75" y="2873375"/>
                        <a:ext cx="867568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a:spLocks noChangeArrowheads="1"/>
          </p:cNvSpPr>
          <p:nvPr/>
        </p:nvSpPr>
        <p:spPr bwMode="auto">
          <a:xfrm>
            <a:off x="244475" y="6230938"/>
            <a:ext cx="4689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600" b="1"/>
              <a:t>ŞEKİL 5 </a:t>
            </a:r>
            <a:r>
              <a:rPr lang="tr-TR" altLang="tr-TR" sz="1600"/>
              <a:t>Bir Bilgisayar Firması için Yönetim Ağacı</a:t>
            </a:r>
            <a:endParaRPr lang="zh-TW" altLang="en-US" sz="1100" baseline="-25000">
              <a:latin typeface="Times New Roman" panose="02020603050405020304" pitchFamily="18" charset="0"/>
              <a:cs typeface="Times New Roman" panose="02020603050405020304" pitchFamily="18" charset="0"/>
            </a:endParaRPr>
          </a:p>
        </p:txBody>
      </p:sp>
      <p:sp>
        <p:nvSpPr>
          <p:cNvPr id="23558" name="Rectangle 3"/>
          <p:cNvSpPr txBox="1">
            <a:spLocks noChangeArrowheads="1"/>
          </p:cNvSpPr>
          <p:nvPr/>
        </p:nvSpPr>
        <p:spPr bwMode="auto">
          <a:xfrm>
            <a:off x="228600" y="1114425"/>
            <a:ext cx="8458200" cy="167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b="1">
                <a:solidFill>
                  <a:srgbClr val="00B0F0"/>
                </a:solidFill>
              </a:rPr>
              <a:t>Örnek:  </a:t>
            </a:r>
            <a:r>
              <a:rPr lang="tr-TR" altLang="tr-TR" sz="1800" b="1"/>
              <a:t>Yönetimlerin Temsilleri </a:t>
            </a:r>
            <a:r>
              <a:rPr lang="tr-TR" altLang="tr-TR" sz="1800"/>
              <a:t>Büyük organizasyonların veya şirketlerin yapıları köklü ağaçlar kullanılarak modellenebilir. Bir düğümden diğerine giden bir kenar, başlangıç düğümü ile tem­sil edilen kişinin son düğüm ile temsil edilen kişinin (doğrudan) patronu olduğuna işaret eder. Şekil 5’te gösterilen çizge böyle bir ağaçtır. Bu ağaç ile temsil edilen firmada Donanım Ge­liştirme Müdürü doğrudan Araştırma-Geliştirme Müdür Yardımcısı ile çalışır.</a:t>
            </a:r>
          </a:p>
        </p:txBody>
      </p:sp>
      <p:sp>
        <p:nvSpPr>
          <p:cNvPr id="23559"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body" sz="half" idx="1"/>
          </p:nvPr>
        </p:nvSpPr>
        <p:spPr>
          <a:xfrm>
            <a:off x="0" y="533400"/>
            <a:ext cx="8915400" cy="609600"/>
          </a:xfrm>
        </p:spPr>
        <p:txBody>
          <a:bodyPr/>
          <a:lstStyle/>
          <a:p>
            <a:pPr eaLnBrk="1" hangingPunct="1">
              <a:buFont typeface="Wingdings" panose="05000000000000000000" pitchFamily="2" charset="2"/>
              <a:buNone/>
            </a:pPr>
            <a:r>
              <a:rPr lang="en-US" altLang="zh-TW" sz="2800" smtClean="0"/>
              <a:t>  </a:t>
            </a:r>
            <a:r>
              <a:rPr lang="tr-TR" altLang="zh-TW" sz="2800" b="1" u="sng" smtClean="0">
                <a:solidFill>
                  <a:srgbClr val="008000"/>
                </a:solidFill>
              </a:rPr>
              <a:t>Model Olarak Ağaçlar</a:t>
            </a:r>
            <a:endParaRPr lang="en-US" altLang="en-US" b="1" u="sng" smtClean="0">
              <a:solidFill>
                <a:srgbClr val="008000"/>
              </a:solidFill>
              <a:sym typeface="Symbol" panose="05050102010706020507" pitchFamily="18" charset="2"/>
            </a:endParaRPr>
          </a:p>
        </p:txBody>
      </p:sp>
      <p:sp>
        <p:nvSpPr>
          <p:cNvPr id="24579"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642AC6B4-BD4F-4D5D-BE62-D3C1678810B7}" type="slidenum">
              <a:rPr kumimoji="0" lang="en-US" altLang="zh-TW" sz="1200" smtClean="0">
                <a:latin typeface="Times New Roman" panose="02020603050405020304" pitchFamily="18" charset="0"/>
              </a:rPr>
              <a:pPr>
                <a:spcBef>
                  <a:spcPct val="0"/>
                </a:spcBef>
                <a:buClrTx/>
                <a:buSzTx/>
                <a:buFontTx/>
                <a:buNone/>
              </a:pPr>
              <a:t>13</a:t>
            </a:fld>
            <a:endParaRPr kumimoji="0" lang="en-US" altLang="zh-TW" sz="1200" smtClean="0">
              <a:latin typeface="Times New Roman" panose="02020603050405020304" pitchFamily="18" charset="0"/>
            </a:endParaRPr>
          </a:p>
        </p:txBody>
      </p:sp>
      <p:sp>
        <p:nvSpPr>
          <p:cNvPr id="24580" name="Rectangle 3"/>
          <p:cNvSpPr txBox="1">
            <a:spLocks noChangeArrowheads="1"/>
          </p:cNvSpPr>
          <p:nvPr/>
        </p:nvSpPr>
        <p:spPr bwMode="auto">
          <a:xfrm>
            <a:off x="228600" y="1123950"/>
            <a:ext cx="8458200" cy="2362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b="1">
                <a:solidFill>
                  <a:srgbClr val="00B0F0"/>
                </a:solidFill>
              </a:rPr>
              <a:t>Örnek:  </a:t>
            </a:r>
            <a:r>
              <a:rPr lang="tr-TR" altLang="tr-TR" sz="1800" b="1"/>
              <a:t>Bilgisayar Dosya Sistemleri</a:t>
            </a:r>
            <a:r>
              <a:rPr lang="tr-TR" altLang="tr-TR" sz="1800"/>
              <a:t> Bilgisayar hafızasında dosyalar dizinler içerisinde düzenlene­bilirler. Bir dizgi hem dosyaları hem de alt dizinleri içerebilir. Ana dizgi tüm dosya sistemini içerebilir. Böylece, bir dosya sistemi bir kök ağacı ile temsil edilebilir, öyle ki kök ana dizini, iç düğümler alt dizinleri ve yapraklar sıradan dosyaları veya boş dizinleri temsil eder. Böyle bir dosya sistemi Şekil 6 ’da gösterilmiştir. Bu sistemde khr dosyası rje dizini içerisindedir. (Aynı dosyanın birden fazla yol-adına sahip olduğu durumda dosyalar arasındaki bağlar bilgisayar dosya sisteminde devreler oluşturabilir.)</a:t>
            </a:r>
          </a:p>
          <a:p>
            <a:pPr eaLnBrk="1" hangingPunct="1">
              <a:spcBef>
                <a:spcPct val="0"/>
              </a:spcBef>
              <a:buClrTx/>
              <a:buSzTx/>
              <a:buFontTx/>
              <a:buNone/>
            </a:pPr>
            <a:endParaRPr lang="tr-TR" altLang="tr-TR" sz="1800"/>
          </a:p>
        </p:txBody>
      </p:sp>
      <p:sp>
        <p:nvSpPr>
          <p:cNvPr id="24581" name="Rectangle 2"/>
          <p:cNvSpPr>
            <a:spLocks noChangeArrowheads="1"/>
          </p:cNvSpPr>
          <p:nvPr/>
        </p:nvSpPr>
        <p:spPr bwMode="auto">
          <a:xfrm>
            <a:off x="533400" y="3486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tr-TR" altLang="tr-TR" sz="1800"/>
          </a:p>
        </p:txBody>
      </p:sp>
      <p:sp>
        <p:nvSpPr>
          <p:cNvPr id="24582"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body" sz="half" idx="1"/>
          </p:nvPr>
        </p:nvSpPr>
        <p:spPr>
          <a:xfrm>
            <a:off x="0" y="533400"/>
            <a:ext cx="8915400" cy="609600"/>
          </a:xfrm>
        </p:spPr>
        <p:txBody>
          <a:bodyPr/>
          <a:lstStyle/>
          <a:p>
            <a:pPr eaLnBrk="1" hangingPunct="1">
              <a:buFont typeface="Wingdings" panose="05000000000000000000" pitchFamily="2" charset="2"/>
              <a:buNone/>
            </a:pPr>
            <a:r>
              <a:rPr lang="en-US" altLang="zh-TW" sz="2800" smtClean="0"/>
              <a:t>  </a:t>
            </a:r>
            <a:r>
              <a:rPr lang="tr-TR" altLang="zh-TW" sz="2800" b="1" u="sng" smtClean="0">
                <a:solidFill>
                  <a:srgbClr val="008000"/>
                </a:solidFill>
              </a:rPr>
              <a:t>Model Olarak Ağaçlar</a:t>
            </a:r>
            <a:endParaRPr lang="en-US" altLang="en-US" b="1" u="sng" smtClean="0">
              <a:solidFill>
                <a:srgbClr val="008000"/>
              </a:solidFill>
              <a:sym typeface="Symbol" panose="05050102010706020507" pitchFamily="18" charset="2"/>
            </a:endParaRPr>
          </a:p>
        </p:txBody>
      </p:sp>
      <p:sp>
        <p:nvSpPr>
          <p:cNvPr id="25603"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7481C9DC-4E50-4BAF-AAFB-E95E6425970B}" type="slidenum">
              <a:rPr kumimoji="0" lang="en-US" altLang="zh-TW" sz="1200" smtClean="0">
                <a:latin typeface="Times New Roman" panose="02020603050405020304" pitchFamily="18" charset="0"/>
              </a:rPr>
              <a:pPr>
                <a:spcBef>
                  <a:spcPct val="0"/>
                </a:spcBef>
                <a:buClrTx/>
                <a:buSzTx/>
                <a:buFontTx/>
                <a:buNone/>
              </a:pPr>
              <a:t>14</a:t>
            </a:fld>
            <a:endParaRPr kumimoji="0" lang="en-US" altLang="zh-TW" sz="1200" smtClean="0">
              <a:latin typeface="Times New Roman" panose="02020603050405020304" pitchFamily="18" charset="0"/>
            </a:endParaRPr>
          </a:p>
        </p:txBody>
      </p:sp>
      <p:sp>
        <p:nvSpPr>
          <p:cNvPr id="25604" name="Rectangle 3"/>
          <p:cNvSpPr txBox="1">
            <a:spLocks noChangeArrowheads="1"/>
          </p:cNvSpPr>
          <p:nvPr/>
        </p:nvSpPr>
        <p:spPr bwMode="auto">
          <a:xfrm>
            <a:off x="228600" y="1123950"/>
            <a:ext cx="8458200" cy="4762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b="1"/>
              <a:t>Bilgisayar Dosya Sistemleri</a:t>
            </a:r>
            <a:endParaRPr lang="tr-TR" altLang="tr-TR" sz="1800"/>
          </a:p>
        </p:txBody>
      </p:sp>
      <p:sp>
        <p:nvSpPr>
          <p:cNvPr id="25605" name="Rectangle 2"/>
          <p:cNvSpPr>
            <a:spLocks noChangeArrowheads="1"/>
          </p:cNvSpPr>
          <p:nvPr/>
        </p:nvSpPr>
        <p:spPr bwMode="auto">
          <a:xfrm>
            <a:off x="533400" y="3486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tr-TR" altLang="tr-TR" sz="1800"/>
          </a:p>
        </p:txBody>
      </p:sp>
      <p:graphicFrame>
        <p:nvGraphicFramePr>
          <p:cNvPr id="25606" name="Nesne 5"/>
          <p:cNvGraphicFramePr>
            <a:graphicFrameLocks noChangeAspect="1"/>
          </p:cNvGraphicFramePr>
          <p:nvPr/>
        </p:nvGraphicFramePr>
        <p:xfrm>
          <a:off x="261938" y="1576388"/>
          <a:ext cx="6977062" cy="4467225"/>
        </p:xfrm>
        <a:graphic>
          <a:graphicData uri="http://schemas.openxmlformats.org/presentationml/2006/ole">
            <mc:AlternateContent xmlns:mc="http://schemas.openxmlformats.org/markup-compatibility/2006">
              <mc:Choice xmlns:v="urn:schemas-microsoft-com:vml" Requires="v">
                <p:oleObj spid="_x0000_s25609" name="Visio" r:id="rId3" imgW="6143608" imgH="3943386" progId="Visio.Drawing.15">
                  <p:embed/>
                </p:oleObj>
              </mc:Choice>
              <mc:Fallback>
                <p:oleObj name="Visio" r:id="rId3" imgW="6143608" imgH="3943386" progId="Visio.Drawing.15">
                  <p:embed/>
                  <p:pic>
                    <p:nvPicPr>
                      <p:cNvPr id="0" name="Nesn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8" y="1576388"/>
                        <a:ext cx="6977062"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8"/>
          <p:cNvSpPr>
            <a:spLocks noChangeArrowheads="1"/>
          </p:cNvSpPr>
          <p:nvPr/>
        </p:nvSpPr>
        <p:spPr bwMode="auto">
          <a:xfrm>
            <a:off x="228600" y="6307138"/>
            <a:ext cx="4689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600" b="1"/>
              <a:t>ŞEKİL 6 </a:t>
            </a:r>
            <a:r>
              <a:rPr lang="tr-TR" altLang="tr-TR" sz="1600"/>
              <a:t>Bir Bilgisayar Firması için Yönetim Ağacı</a:t>
            </a:r>
            <a:endParaRPr lang="zh-TW" altLang="en-US" sz="1100" baseline="-25000">
              <a:latin typeface="Times New Roman" panose="02020603050405020304" pitchFamily="18" charset="0"/>
              <a:cs typeface="Times New Roman" panose="02020603050405020304" pitchFamily="18" charset="0"/>
            </a:endParaRPr>
          </a:p>
        </p:txBody>
      </p:sp>
      <p:sp>
        <p:nvSpPr>
          <p:cNvPr id="25608"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body" sz="half" idx="1"/>
          </p:nvPr>
        </p:nvSpPr>
        <p:spPr>
          <a:xfrm>
            <a:off x="0" y="533400"/>
            <a:ext cx="8915400" cy="609600"/>
          </a:xfrm>
        </p:spPr>
        <p:txBody>
          <a:bodyPr/>
          <a:lstStyle/>
          <a:p>
            <a:pPr eaLnBrk="1" hangingPunct="1">
              <a:buFont typeface="Wingdings" panose="05000000000000000000" pitchFamily="2" charset="2"/>
              <a:buNone/>
            </a:pPr>
            <a:r>
              <a:rPr lang="en-US" altLang="zh-TW" sz="2800" smtClean="0"/>
              <a:t>  </a:t>
            </a:r>
            <a:r>
              <a:rPr lang="tr-TR" altLang="zh-TW" sz="2800" b="1" u="sng" smtClean="0">
                <a:solidFill>
                  <a:srgbClr val="008000"/>
                </a:solidFill>
              </a:rPr>
              <a:t>Ağaçların Özellikleri</a:t>
            </a:r>
            <a:endParaRPr lang="en-US" altLang="en-US" b="1" u="sng" smtClean="0">
              <a:solidFill>
                <a:srgbClr val="008000"/>
              </a:solidFill>
              <a:sym typeface="Symbol" panose="05050102010706020507" pitchFamily="18" charset="2"/>
            </a:endParaRPr>
          </a:p>
        </p:txBody>
      </p:sp>
      <p:sp>
        <p:nvSpPr>
          <p:cNvPr id="33" name="Rectangle 3"/>
          <p:cNvSpPr txBox="1">
            <a:spLocks noChangeArrowheads="1"/>
          </p:cNvSpPr>
          <p:nvPr/>
        </p:nvSpPr>
        <p:spPr bwMode="auto">
          <a:xfrm>
            <a:off x="304800" y="1143000"/>
            <a:ext cx="8686800" cy="533400"/>
          </a:xfrm>
          <a:prstGeom prst="rect">
            <a:avLst/>
          </a:prstGeom>
          <a:noFill/>
          <a:ln w="9525">
            <a:solidFill>
              <a:schemeClr val="tx1"/>
            </a:solidFill>
            <a:miter lim="800000"/>
            <a:headEnd/>
            <a:tailEnd/>
          </a:ln>
        </p:spPr>
        <p:txBody>
          <a:bodyPr/>
          <a:lstStyle/>
          <a:p>
            <a:pPr marL="342900" indent="-342900" eaLnBrk="1" hangingPunct="1">
              <a:spcBef>
                <a:spcPct val="20000"/>
              </a:spcBef>
              <a:buClr>
                <a:schemeClr val="bg2"/>
              </a:buClr>
              <a:buSzPct val="75000"/>
              <a:buFont typeface="Wingdings" pitchFamily="2" charset="2"/>
              <a:buNone/>
              <a:defRPr/>
            </a:pPr>
            <a:r>
              <a:rPr lang="tr-TR" altLang="zh-TW" sz="2800" b="1" kern="0" dirty="0">
                <a:solidFill>
                  <a:srgbClr val="FF3300"/>
                </a:solidFill>
                <a:latin typeface="+mn-lt"/>
                <a:ea typeface="+mn-ea"/>
                <a:sym typeface="Symbol" pitchFamily="18" charset="2"/>
              </a:rPr>
              <a:t>Teorem</a:t>
            </a:r>
            <a:r>
              <a:rPr lang="en-US" altLang="zh-TW" sz="2800" b="1" kern="0" dirty="0">
                <a:solidFill>
                  <a:srgbClr val="FF3300"/>
                </a:solidFill>
                <a:latin typeface="+mn-lt"/>
                <a:ea typeface="+mn-ea"/>
                <a:sym typeface="Symbol" pitchFamily="18" charset="2"/>
              </a:rPr>
              <a:t> 2. </a:t>
            </a:r>
            <a:r>
              <a:rPr lang="tr-TR" altLang="zh-TW" sz="2800" i="1" kern="0" dirty="0">
                <a:latin typeface="+mn-lt"/>
                <a:ea typeface="+mn-ea"/>
                <a:sym typeface="Symbol" pitchFamily="18" charset="2"/>
              </a:rPr>
              <a:t>n</a:t>
            </a:r>
            <a:r>
              <a:rPr lang="tr-TR" altLang="zh-TW" sz="2800" b="1" kern="0" dirty="0">
                <a:solidFill>
                  <a:srgbClr val="FF3300"/>
                </a:solidFill>
                <a:latin typeface="+mn-lt"/>
                <a:ea typeface="+mn-ea"/>
                <a:sym typeface="Symbol" pitchFamily="18" charset="2"/>
              </a:rPr>
              <a:t> </a:t>
            </a:r>
            <a:r>
              <a:rPr lang="tr-TR" sz="2800" dirty="0"/>
              <a:t>düğümlü bir ağacın </a:t>
            </a:r>
            <a:r>
              <a:rPr lang="tr-TR" sz="2800" i="1" dirty="0"/>
              <a:t>n</a:t>
            </a:r>
            <a:r>
              <a:rPr lang="tr-TR" sz="2800" dirty="0"/>
              <a:t> — 1 kenarı vardır.</a:t>
            </a:r>
            <a:endParaRPr lang="en-US" altLang="zh-TW" sz="2800" kern="0" dirty="0">
              <a:latin typeface="+mn-lt"/>
              <a:ea typeface="+mn-ea"/>
              <a:sym typeface="Symbol" pitchFamily="18" charset="2"/>
            </a:endParaRPr>
          </a:p>
        </p:txBody>
      </p:sp>
      <p:sp>
        <p:nvSpPr>
          <p:cNvPr id="35" name="Text Box 4"/>
          <p:cNvSpPr txBox="1">
            <a:spLocks noChangeArrowheads="1"/>
          </p:cNvSpPr>
          <p:nvPr/>
        </p:nvSpPr>
        <p:spPr bwMode="auto">
          <a:xfrm>
            <a:off x="304800" y="1676400"/>
            <a:ext cx="86868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50000"/>
              </a:spcBef>
              <a:buClrTx/>
              <a:buSzTx/>
              <a:buFontTx/>
              <a:buNone/>
            </a:pPr>
            <a:r>
              <a:rPr lang="tr-TR" altLang="zh-TW" sz="2400">
                <a:solidFill>
                  <a:srgbClr val="008000"/>
                </a:solidFill>
              </a:rPr>
              <a:t>İspat:</a:t>
            </a:r>
            <a:r>
              <a:rPr lang="en-US" altLang="zh-TW" sz="2400">
                <a:solidFill>
                  <a:srgbClr val="008000"/>
                </a:solidFill>
              </a:rPr>
              <a:t> </a:t>
            </a:r>
            <a:r>
              <a:rPr lang="en-US" altLang="zh-TW" sz="2400"/>
              <a:t>(</a:t>
            </a:r>
            <a:r>
              <a:rPr lang="en-US" altLang="zh-TW" sz="2400" i="1">
                <a:latin typeface="Times New Roman" panose="02020603050405020304" pitchFamily="18" charset="0"/>
              </a:rPr>
              <a:t>n</a:t>
            </a:r>
            <a:r>
              <a:rPr lang="tr-TR" altLang="zh-TW" sz="2400" i="1">
                <a:latin typeface="Times New Roman" panose="02020603050405020304" pitchFamily="18" charset="0"/>
              </a:rPr>
              <a:t> </a:t>
            </a:r>
            <a:r>
              <a:rPr lang="tr-TR" altLang="zh-TW" sz="2400">
                <a:latin typeface="Times New Roman" panose="02020603050405020304" pitchFamily="18" charset="0"/>
              </a:rPr>
              <a:t>üzerinden tümevarım</a:t>
            </a:r>
            <a:r>
              <a:rPr lang="en-US" altLang="zh-TW" sz="2400"/>
              <a:t>)</a:t>
            </a:r>
          </a:p>
          <a:p>
            <a:pPr eaLnBrk="1" hangingPunct="1">
              <a:spcBef>
                <a:spcPct val="50000"/>
              </a:spcBef>
              <a:buClrTx/>
              <a:buSzTx/>
              <a:buFontTx/>
              <a:buNone/>
            </a:pPr>
            <a:r>
              <a:rPr lang="en-US" altLang="zh-TW" sz="2400"/>
              <a:t>    </a:t>
            </a:r>
            <a:r>
              <a:rPr lang="tr-TR" altLang="zh-TW" sz="1800">
                <a:solidFill>
                  <a:srgbClr val="00B0F0"/>
                </a:solidFill>
              </a:rPr>
              <a:t>TEMEL ADIM:</a:t>
            </a:r>
            <a:r>
              <a:rPr lang="en-US" altLang="zh-TW" sz="2400" i="1">
                <a:latin typeface="Times New Roman" panose="02020603050405020304" pitchFamily="18" charset="0"/>
              </a:rPr>
              <a:t>n</a:t>
            </a:r>
            <a:r>
              <a:rPr lang="en-US" altLang="zh-TW" sz="2400"/>
              <a:t> = 1 </a:t>
            </a:r>
            <a:r>
              <a:rPr lang="tr-TR" altLang="zh-TW" sz="2400"/>
              <a:t>için;</a:t>
            </a:r>
            <a:r>
              <a:rPr lang="tr-TR" altLang="zh-TW" sz="2400" i="1">
                <a:latin typeface="Times New Roman" panose="02020603050405020304" pitchFamily="18" charset="0"/>
              </a:rPr>
              <a:t> n=1 </a:t>
            </a:r>
            <a:r>
              <a:rPr lang="tr-TR" altLang="zh-TW" sz="2400">
                <a:latin typeface="Times New Roman" panose="02020603050405020304" pitchFamily="18" charset="0"/>
              </a:rPr>
              <a:t>düğümlü bir ağaçta kenar yoktur. Buradan teoremin </a:t>
            </a:r>
            <a:r>
              <a:rPr lang="tr-TR" altLang="zh-TW" sz="2400" i="1">
                <a:latin typeface="Times New Roman" panose="02020603050405020304" pitchFamily="18" charset="0"/>
              </a:rPr>
              <a:t>n=1 </a:t>
            </a:r>
            <a:r>
              <a:rPr lang="tr-TR" altLang="zh-TW" sz="2400">
                <a:latin typeface="Times New Roman" panose="02020603050405020304" pitchFamily="18" charset="0"/>
              </a:rPr>
              <a:t>için doğru olduğu ortaya çıkar.</a:t>
            </a:r>
            <a:endParaRPr lang="en-US" altLang="zh-TW" sz="2400" i="1">
              <a:solidFill>
                <a:srgbClr val="008000"/>
              </a:solidFill>
            </a:endParaRPr>
          </a:p>
          <a:p>
            <a:pPr eaLnBrk="1" hangingPunct="1">
              <a:spcBef>
                <a:spcPct val="50000"/>
              </a:spcBef>
              <a:buClrTx/>
              <a:buSzTx/>
              <a:buFontTx/>
              <a:buNone/>
            </a:pPr>
            <a:r>
              <a:rPr lang="en-US" altLang="zh-TW" sz="1800">
                <a:solidFill>
                  <a:srgbClr val="00B0F0"/>
                </a:solidFill>
              </a:rPr>
              <a:t>    </a:t>
            </a:r>
            <a:r>
              <a:rPr lang="tr-TR" altLang="zh-TW" sz="1800">
                <a:solidFill>
                  <a:srgbClr val="00B0F0"/>
                </a:solidFill>
              </a:rPr>
              <a:t>TÜMEVARIM ADIMI: </a:t>
            </a:r>
            <a:r>
              <a:rPr lang="tr-TR" altLang="tr-TR" sz="2400" i="1"/>
              <a:t>:  </a:t>
            </a:r>
            <a:r>
              <a:rPr lang="tr-TR" altLang="tr-TR" sz="2000"/>
              <a:t>Tümevarım hipotezi, </a:t>
            </a:r>
            <a:r>
              <a:rPr lang="tr-TR" altLang="tr-TR" sz="2000" i="1"/>
              <a:t>k</a:t>
            </a:r>
            <a:r>
              <a:rPr lang="tr-TR" altLang="tr-TR" sz="2000"/>
              <a:t> bir pozitif tam sayı olmak üzere, </a:t>
            </a:r>
            <a:r>
              <a:rPr lang="tr-TR" altLang="tr-TR" sz="2000" i="1"/>
              <a:t>k</a:t>
            </a:r>
            <a:r>
              <a:rPr lang="tr-TR" altLang="tr-TR" sz="2000"/>
              <a:t> düğümlü her ağacın </a:t>
            </a:r>
            <a:r>
              <a:rPr lang="tr-TR" altLang="tr-TR" sz="2000" i="1"/>
              <a:t>k-1</a:t>
            </a:r>
            <a:r>
              <a:rPr lang="tr-TR" altLang="tr-TR" sz="2000"/>
              <a:t> kenarı olduğunu söyler. </a:t>
            </a:r>
            <a:r>
              <a:rPr lang="tr-TR" altLang="tr-TR" sz="2000" i="1"/>
              <a:t>T, k +</a:t>
            </a:r>
            <a:r>
              <a:rPr lang="tr-TR" altLang="tr-TR" sz="2000"/>
              <a:t> 1 düğümlü bir ağaç, </a:t>
            </a:r>
            <a:r>
              <a:rPr lang="tr-TR" altLang="tr-TR" sz="2000" i="1"/>
              <a:t>T</a:t>
            </a:r>
            <a:r>
              <a:rPr lang="tr-TR" altLang="tr-TR" sz="2000"/>
              <a:t> ‘nin bir yaprağı </a:t>
            </a:r>
            <a:r>
              <a:rPr lang="tr-TR" altLang="tr-TR" sz="2000" i="1"/>
              <a:t>v</a:t>
            </a:r>
            <a:r>
              <a:rPr lang="tr-TR" altLang="tr-TR" sz="2000"/>
              <a:t> (ağaç sonlu olduğu için var olmak zorundadır) ve </a:t>
            </a:r>
            <a:r>
              <a:rPr lang="tr-TR" altLang="tr-TR" sz="2000" i="1"/>
              <a:t>w</a:t>
            </a:r>
            <a:r>
              <a:rPr lang="tr-TR" altLang="tr-TR" sz="2000"/>
              <a:t> ise </a:t>
            </a:r>
            <a:r>
              <a:rPr lang="tr-TR" altLang="tr-TR" sz="2000" i="1"/>
              <a:t>v</a:t>
            </a:r>
            <a:r>
              <a:rPr lang="tr-TR" altLang="tr-TR" sz="2000"/>
              <a:t>’nin ebeveyni olsun. </a:t>
            </a:r>
            <a:r>
              <a:rPr lang="tr-TR" altLang="tr-TR" sz="2000" i="1"/>
              <a:t>T </a:t>
            </a:r>
            <a:r>
              <a:rPr lang="tr-TR" altLang="tr-TR" sz="2000"/>
              <a:t>’den </a:t>
            </a:r>
            <a:r>
              <a:rPr lang="tr-TR" altLang="tr-TR" sz="2000" i="1"/>
              <a:t>v</a:t>
            </a:r>
            <a:r>
              <a:rPr lang="tr-TR" altLang="tr-TR" sz="2000"/>
              <a:t> düğümünü ve </a:t>
            </a:r>
            <a:r>
              <a:rPr lang="tr-TR" altLang="tr-TR" sz="2000" i="1"/>
              <a:t>w</a:t>
            </a:r>
            <a:r>
              <a:rPr lang="tr-TR" altLang="tr-TR" sz="2000"/>
              <a:t> ile </a:t>
            </a:r>
            <a:r>
              <a:rPr lang="tr-TR" altLang="tr-TR" sz="2000" i="1"/>
              <a:t>v</a:t>
            </a:r>
            <a:r>
              <a:rPr lang="tr-TR" altLang="tr-TR" sz="2000"/>
              <a:t>’yi bağlayan kenarı çıkarmak </a:t>
            </a:r>
            <a:r>
              <a:rPr lang="tr-TR" altLang="tr-TR" sz="2000" i="1"/>
              <a:t>k</a:t>
            </a:r>
            <a:r>
              <a:rPr lang="tr-TR" altLang="tr-TR" sz="2000"/>
              <a:t> düğümlü bir </a:t>
            </a:r>
            <a:r>
              <a:rPr lang="tr-TR" altLang="tr-TR" sz="2000" i="1"/>
              <a:t>T’ </a:t>
            </a:r>
            <a:r>
              <a:rPr lang="tr-TR" altLang="tr-TR" sz="2000"/>
              <a:t>ağacı oluşturur, çünkü oluşan çizge hala bağlantılıdır ve basit devresi yoktur. Buradan </a:t>
            </a:r>
            <a:r>
              <a:rPr lang="tr-TR" altLang="tr-TR" sz="2000" i="1"/>
              <a:t>T’</a:t>
            </a:r>
            <a:r>
              <a:rPr lang="tr-TR" altLang="tr-TR" sz="2000"/>
              <a:t> ‘nin </a:t>
            </a:r>
            <a:r>
              <a:rPr lang="tr-TR" altLang="tr-TR" sz="2000" i="1"/>
              <a:t>k</a:t>
            </a:r>
            <a:r>
              <a:rPr lang="tr-TR" altLang="tr-TR" sz="2000"/>
              <a:t> kenarı olduğu çıkar, çünkü </a:t>
            </a:r>
            <a:r>
              <a:rPr lang="tr-TR" altLang="tr-TR" sz="2000" i="1"/>
              <a:t>T’</a:t>
            </a:r>
            <a:r>
              <a:rPr lang="tr-TR" altLang="tr-TR" sz="2000"/>
              <a:t> ‘den bir fazla kenarı (</a:t>
            </a:r>
            <a:r>
              <a:rPr lang="tr-TR" altLang="tr-TR" sz="2000" i="1"/>
              <a:t>v</a:t>
            </a:r>
            <a:r>
              <a:rPr lang="tr-TR" altLang="tr-TR" sz="2000"/>
              <a:t> ile </a:t>
            </a:r>
            <a:r>
              <a:rPr lang="tr-TR" altLang="tr-TR" sz="2000" i="1"/>
              <a:t>w </a:t>
            </a:r>
            <a:r>
              <a:rPr lang="tr-TR" altLang="tr-TR" sz="2000"/>
              <a:t>’yu bağlayan kenar) vardır. Bu tümevarım adımını tamamlar.</a:t>
            </a:r>
            <a:endParaRPr lang="en-US" altLang="zh-TW" sz="2000"/>
          </a:p>
        </p:txBody>
      </p:sp>
      <p:sp>
        <p:nvSpPr>
          <p:cNvPr id="26629"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7C71F50D-D58C-4F1E-A3FE-B8C25624CB17}" type="slidenum">
              <a:rPr kumimoji="0" lang="en-US" altLang="zh-TW" sz="1200" smtClean="0">
                <a:latin typeface="Times New Roman" panose="02020603050405020304" pitchFamily="18" charset="0"/>
              </a:rPr>
              <a:pPr>
                <a:spcBef>
                  <a:spcPct val="0"/>
                </a:spcBef>
                <a:buClrTx/>
                <a:buSzTx/>
                <a:buFontTx/>
                <a:buNone/>
              </a:pPr>
              <a:t>15</a:t>
            </a:fld>
            <a:endParaRPr kumimoji="0" lang="en-US" altLang="zh-TW" sz="1200" smtClean="0">
              <a:latin typeface="Times New Roman" panose="02020603050405020304" pitchFamily="18" charset="0"/>
            </a:endParaRPr>
          </a:p>
        </p:txBody>
      </p:sp>
      <p:sp>
        <p:nvSpPr>
          <p:cNvPr id="26630"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 calcmode="lin" valueType="num">
                                      <p:cBhvr additive="base">
                                        <p:cTn id="7"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5">
                                            <p:txEl>
                                              <p:pRg st="1" end="1"/>
                                            </p:txEl>
                                          </p:spTgt>
                                        </p:tgtEl>
                                        <p:attrNameLst>
                                          <p:attrName>style.visibility</p:attrName>
                                        </p:attrNameLst>
                                      </p:cBhvr>
                                      <p:to>
                                        <p:strVal val="visible"/>
                                      </p:to>
                                    </p:set>
                                    <p:anim calcmode="lin" valueType="num">
                                      <p:cBhvr additive="base">
                                        <p:cTn id="13"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5">
                                            <p:txEl>
                                              <p:pRg st="2" end="2"/>
                                            </p:txEl>
                                          </p:spTgt>
                                        </p:tgtEl>
                                        <p:attrNameLst>
                                          <p:attrName>style.visibility</p:attrName>
                                        </p:attrNameLst>
                                      </p:cBhvr>
                                      <p:to>
                                        <p:strVal val="visible"/>
                                      </p:to>
                                    </p:set>
                                    <p:anim calcmode="lin" valueType="num">
                                      <p:cBhvr additive="base">
                                        <p:cTn id="19" dur="500" fill="hold"/>
                                        <p:tgtEl>
                                          <p:spTgt spid="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
          <p:cNvSpPr txBox="1">
            <a:spLocks noChangeArrowheads="1"/>
          </p:cNvSpPr>
          <p:nvPr/>
        </p:nvSpPr>
        <p:spPr bwMode="auto">
          <a:xfrm>
            <a:off x="304800" y="609600"/>
            <a:ext cx="8458200" cy="990600"/>
          </a:xfrm>
          <a:prstGeom prst="rect">
            <a:avLst/>
          </a:prstGeom>
          <a:noFill/>
          <a:ln w="9525">
            <a:solidFill>
              <a:schemeClr val="tx1"/>
            </a:solidFill>
            <a:miter lim="800000"/>
            <a:headEnd/>
            <a:tailEnd/>
          </a:ln>
        </p:spPr>
        <p:txBody>
          <a:bodyPr/>
          <a:lstStyle/>
          <a:p>
            <a:pPr eaLnBrk="1" hangingPunct="1">
              <a:defRPr/>
            </a:pPr>
            <a:r>
              <a:rPr lang="en-US" altLang="zh-TW" sz="2800" b="1" kern="0" dirty="0">
                <a:solidFill>
                  <a:srgbClr val="FF3300"/>
                </a:solidFill>
                <a:latin typeface="+mn-lt"/>
                <a:ea typeface="+mn-ea"/>
                <a:sym typeface="Symbol" pitchFamily="18" charset="2"/>
              </a:rPr>
              <a:t>T</a:t>
            </a:r>
            <a:r>
              <a:rPr lang="tr-TR" altLang="zh-TW" sz="2800" b="1" kern="0" dirty="0">
                <a:solidFill>
                  <a:srgbClr val="FF3300"/>
                </a:solidFill>
                <a:latin typeface="+mn-lt"/>
                <a:ea typeface="+mn-ea"/>
                <a:sym typeface="Symbol" pitchFamily="18" charset="2"/>
              </a:rPr>
              <a:t>eore</a:t>
            </a:r>
            <a:r>
              <a:rPr lang="en-US" altLang="zh-TW" sz="2800" b="1" kern="0" dirty="0">
                <a:solidFill>
                  <a:srgbClr val="FF3300"/>
                </a:solidFill>
                <a:latin typeface="+mn-lt"/>
                <a:ea typeface="+mn-ea"/>
                <a:sym typeface="Symbol" pitchFamily="18" charset="2"/>
              </a:rPr>
              <a:t>m 3</a:t>
            </a:r>
            <a:r>
              <a:rPr lang="tr-TR" altLang="zh-TW" sz="2800" b="1" kern="0" dirty="0">
                <a:solidFill>
                  <a:srgbClr val="FF3300"/>
                </a:solidFill>
                <a:latin typeface="+mn-lt"/>
                <a:ea typeface="+mn-ea"/>
                <a:sym typeface="Symbol" pitchFamily="18" charset="2"/>
              </a:rPr>
              <a:t>:</a:t>
            </a:r>
            <a:r>
              <a:rPr lang="en-US" altLang="zh-TW" sz="2800" b="1" kern="0" dirty="0">
                <a:solidFill>
                  <a:srgbClr val="FF3300"/>
                </a:solidFill>
                <a:latin typeface="+mn-lt"/>
                <a:ea typeface="+mn-ea"/>
                <a:sym typeface="Symbol" pitchFamily="18" charset="2"/>
              </a:rPr>
              <a:t> </a:t>
            </a:r>
            <a:r>
              <a:rPr lang="tr-TR" sz="2800" i="1" dirty="0"/>
              <a:t>i</a:t>
            </a:r>
            <a:r>
              <a:rPr lang="tr-TR" sz="2800" dirty="0"/>
              <a:t> iç düğümü olan bir tam m-li ağacın </a:t>
            </a:r>
            <a:br>
              <a:rPr lang="tr-TR" sz="2800" dirty="0"/>
            </a:br>
            <a:r>
              <a:rPr lang="tr-TR" sz="2800" i="1" dirty="0"/>
              <a:t>n</a:t>
            </a:r>
            <a:r>
              <a:rPr lang="tr-TR" sz="2800" dirty="0"/>
              <a:t> = </a:t>
            </a:r>
            <a:r>
              <a:rPr lang="tr-TR" sz="2800" i="1" dirty="0"/>
              <a:t>m</a:t>
            </a:r>
            <a:r>
              <a:rPr lang="tr-TR" sz="2800" i="1" baseline="-25000" dirty="0"/>
              <a:t>i</a:t>
            </a:r>
            <a:r>
              <a:rPr lang="tr-TR" sz="2800" dirty="0"/>
              <a:t> + 1 düğümü vardır.</a:t>
            </a:r>
          </a:p>
        </p:txBody>
      </p:sp>
      <p:sp>
        <p:nvSpPr>
          <p:cNvPr id="35" name="Text Box 4"/>
          <p:cNvSpPr txBox="1">
            <a:spLocks noChangeArrowheads="1"/>
          </p:cNvSpPr>
          <p:nvPr/>
        </p:nvSpPr>
        <p:spPr bwMode="auto">
          <a:xfrm>
            <a:off x="152400" y="2514600"/>
            <a:ext cx="89916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marL="900113" indent="-900113">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50000"/>
              </a:spcBef>
              <a:buClrTx/>
              <a:buSzTx/>
              <a:buFontTx/>
              <a:buNone/>
            </a:pPr>
            <a:r>
              <a:rPr lang="tr-TR" altLang="zh-TW" sz="2400">
                <a:solidFill>
                  <a:srgbClr val="008000"/>
                </a:solidFill>
              </a:rPr>
              <a:t>İspat: </a:t>
            </a:r>
            <a:r>
              <a:rPr lang="en-US" altLang="zh-TW" sz="2400">
                <a:solidFill>
                  <a:srgbClr val="008000"/>
                </a:solidFill>
              </a:rPr>
              <a:t> </a:t>
            </a:r>
            <a:r>
              <a:rPr lang="tr-TR" altLang="tr-TR" sz="2400"/>
              <a:t>Kökten farklı her düğüm bir iç düğümün çocuğudur. </a:t>
            </a:r>
            <a:br>
              <a:rPr lang="tr-TR" altLang="tr-TR" sz="2400"/>
            </a:br>
            <a:r>
              <a:rPr lang="tr-TR" altLang="tr-TR" sz="2400"/>
              <a:t>Her </a:t>
            </a:r>
            <a:r>
              <a:rPr lang="tr-TR" altLang="tr-TR" sz="2400" i="1"/>
              <a:t>i</a:t>
            </a:r>
            <a:r>
              <a:rPr lang="tr-TR" altLang="tr-TR" sz="2400"/>
              <a:t> iç düğümün </a:t>
            </a:r>
            <a:r>
              <a:rPr lang="tr-TR" altLang="tr-TR" sz="2400" i="1"/>
              <a:t>m</a:t>
            </a:r>
            <a:r>
              <a:rPr lang="tr-TR" altLang="tr-TR" sz="2400"/>
              <a:t> çocuğu vardır. </a:t>
            </a:r>
            <a:br>
              <a:rPr lang="tr-TR" altLang="tr-TR" sz="2400"/>
            </a:br>
            <a:r>
              <a:rPr lang="tr-TR" altLang="tr-TR" sz="2400"/>
              <a:t>Ağaçta kökten farklı </a:t>
            </a:r>
            <a:r>
              <a:rPr lang="tr-TR" altLang="tr-TR" sz="2400" i="1"/>
              <a:t>mi</a:t>
            </a:r>
            <a:r>
              <a:rPr lang="tr-TR" altLang="tr-TR" sz="2400"/>
              <a:t> düğüm vardır. </a:t>
            </a:r>
            <a:br>
              <a:rPr lang="tr-TR" altLang="tr-TR" sz="2400"/>
            </a:br>
            <a:r>
              <a:rPr lang="en-US" altLang="zh-TW" sz="2400">
                <a:sym typeface="Symbol" panose="05050102010706020507" pitchFamily="18" charset="2"/>
              </a:rPr>
              <a:t> </a:t>
            </a:r>
            <a:r>
              <a:rPr lang="tr-TR" altLang="tr-TR" sz="2400"/>
              <a:t>Böylece ağacın </a:t>
            </a:r>
            <a:r>
              <a:rPr lang="tr-TR" altLang="tr-TR" sz="2400" i="1"/>
              <a:t>n</a:t>
            </a:r>
            <a:r>
              <a:rPr lang="tr-TR" altLang="tr-TR" sz="2400"/>
              <a:t> = </a:t>
            </a:r>
            <a:r>
              <a:rPr lang="tr-TR" altLang="tr-TR" sz="2400" i="1"/>
              <a:t>mi</a:t>
            </a:r>
            <a:r>
              <a:rPr lang="tr-TR" altLang="tr-TR" sz="2400"/>
              <a:t> + 1 düğümü vardır. </a:t>
            </a:r>
            <a:endParaRPr lang="en-US" altLang="zh-TW" sz="2400"/>
          </a:p>
        </p:txBody>
      </p:sp>
      <p:sp>
        <p:nvSpPr>
          <p:cNvPr id="27652"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CFE17D67-2E05-409F-835C-6982381DC793}" type="slidenum">
              <a:rPr kumimoji="0" lang="en-US" altLang="zh-TW" sz="1200" smtClean="0">
                <a:latin typeface="Times New Roman" panose="02020603050405020304" pitchFamily="18" charset="0"/>
              </a:rPr>
              <a:pPr>
                <a:spcBef>
                  <a:spcPct val="0"/>
                </a:spcBef>
                <a:buClrTx/>
                <a:buSzTx/>
                <a:buFontTx/>
                <a:buNone/>
              </a:pPr>
              <a:t>16</a:t>
            </a:fld>
            <a:endParaRPr kumimoji="0" lang="en-US" altLang="zh-TW" sz="1200" smtClean="0">
              <a:latin typeface="Times New Roman" panose="02020603050405020304" pitchFamily="18" charset="0"/>
            </a:endParaRPr>
          </a:p>
        </p:txBody>
      </p:sp>
      <p:sp>
        <p:nvSpPr>
          <p:cNvPr id="27653"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 calcmode="lin" valueType="num">
                                      <p:cBhvr additive="base">
                                        <p:cTn id="7"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
          <p:cNvSpPr txBox="1">
            <a:spLocks noChangeArrowheads="1"/>
          </p:cNvSpPr>
          <p:nvPr/>
        </p:nvSpPr>
        <p:spPr bwMode="auto">
          <a:xfrm>
            <a:off x="304800" y="609600"/>
            <a:ext cx="8458200" cy="1981200"/>
          </a:xfrm>
          <a:prstGeom prst="rect">
            <a:avLst/>
          </a:prstGeom>
          <a:noFill/>
          <a:ln w="9525">
            <a:solidFill>
              <a:schemeClr val="tx1"/>
            </a:solidFill>
            <a:miter lim="800000"/>
            <a:headEnd/>
            <a:tailEnd/>
          </a:ln>
        </p:spPr>
        <p:txBody>
          <a:bodyPr/>
          <a:lstStyle/>
          <a:p>
            <a:pPr eaLnBrk="1" hangingPunct="1">
              <a:defRPr/>
            </a:pPr>
            <a:r>
              <a:rPr lang="en-US" altLang="zh-TW" sz="2800" b="1" kern="0" dirty="0">
                <a:solidFill>
                  <a:srgbClr val="FF3300"/>
                </a:solidFill>
                <a:latin typeface="+mn-lt"/>
                <a:ea typeface="+mn-ea"/>
                <a:sym typeface="Symbol" pitchFamily="18" charset="2"/>
              </a:rPr>
              <a:t>T</a:t>
            </a:r>
            <a:r>
              <a:rPr lang="tr-TR" altLang="zh-TW" sz="2800" b="1" kern="0" dirty="0">
                <a:solidFill>
                  <a:srgbClr val="FF3300"/>
                </a:solidFill>
                <a:latin typeface="+mn-lt"/>
                <a:ea typeface="+mn-ea"/>
                <a:sym typeface="Symbol" pitchFamily="18" charset="2"/>
              </a:rPr>
              <a:t>eore</a:t>
            </a:r>
            <a:r>
              <a:rPr lang="en-US" altLang="zh-TW" sz="2800" b="1" kern="0" dirty="0">
                <a:solidFill>
                  <a:srgbClr val="FF3300"/>
                </a:solidFill>
                <a:latin typeface="+mn-lt"/>
                <a:ea typeface="+mn-ea"/>
                <a:sym typeface="Symbol" pitchFamily="18" charset="2"/>
              </a:rPr>
              <a:t>m </a:t>
            </a:r>
            <a:r>
              <a:rPr lang="tr-TR" altLang="zh-TW" sz="2800" b="1" kern="0" dirty="0">
                <a:solidFill>
                  <a:srgbClr val="FF3300"/>
                </a:solidFill>
                <a:latin typeface="+mn-lt"/>
                <a:ea typeface="+mn-ea"/>
                <a:sym typeface="Symbol" pitchFamily="18" charset="2"/>
              </a:rPr>
              <a:t>4:</a:t>
            </a:r>
            <a:r>
              <a:rPr lang="en-US" altLang="zh-TW" sz="2800" b="1" kern="0" dirty="0">
                <a:solidFill>
                  <a:srgbClr val="FF3300"/>
                </a:solidFill>
                <a:latin typeface="+mn-lt"/>
                <a:ea typeface="+mn-ea"/>
                <a:sym typeface="Symbol" pitchFamily="18" charset="2"/>
              </a:rPr>
              <a:t> </a:t>
            </a:r>
            <a:r>
              <a:rPr lang="tr-TR" sz="2000" dirty="0"/>
              <a:t>Bir tam m-li ağaçta</a:t>
            </a:r>
            <a:br>
              <a:rPr lang="tr-TR" sz="2000" dirty="0"/>
            </a:br>
            <a:r>
              <a:rPr lang="tr-TR" sz="2000" i="1" dirty="0"/>
              <a:t>(i</a:t>
            </a:r>
            <a:r>
              <a:rPr lang="tr-TR" sz="2000" dirty="0"/>
              <a:t>) </a:t>
            </a:r>
            <a:r>
              <a:rPr lang="tr-TR" sz="2000" i="1" dirty="0"/>
              <a:t>n</a:t>
            </a:r>
            <a:r>
              <a:rPr lang="tr-TR" sz="2000" dirty="0"/>
              <a:t> düğüm varsa </a:t>
            </a:r>
            <a:r>
              <a:rPr lang="tr-TR" sz="2000" i="1" dirty="0"/>
              <a:t>i</a:t>
            </a:r>
            <a:r>
              <a:rPr lang="tr-TR" sz="2000" dirty="0"/>
              <a:t> = </a:t>
            </a:r>
            <a:r>
              <a:rPr lang="tr-TR" sz="2000" i="1" dirty="0"/>
              <a:t>(n</a:t>
            </a:r>
            <a:r>
              <a:rPr lang="tr-TR" sz="2000" dirty="0"/>
              <a:t> —1</a:t>
            </a:r>
            <a:r>
              <a:rPr lang="tr-TR" sz="2000" i="1" dirty="0"/>
              <a:t>)/m</a:t>
            </a:r>
            <a:r>
              <a:rPr lang="tr-TR" sz="2000" dirty="0"/>
              <a:t> iç düğüm ve </a:t>
            </a:r>
            <a:r>
              <a:rPr lang="tr-TR" sz="2000" i="1" dirty="0"/>
              <a:t>ℓ</a:t>
            </a:r>
            <a:r>
              <a:rPr lang="tr-TR" sz="2000" dirty="0"/>
              <a:t>= </a:t>
            </a:r>
            <a:r>
              <a:rPr lang="tr-TR" sz="2000" i="1" dirty="0"/>
              <a:t>[(m</a:t>
            </a:r>
            <a:r>
              <a:rPr lang="tr-TR" sz="2000" dirty="0"/>
              <a:t> — 1 </a:t>
            </a:r>
            <a:r>
              <a:rPr lang="tr-TR" sz="2000" i="1" dirty="0"/>
              <a:t>)n</a:t>
            </a:r>
            <a:r>
              <a:rPr lang="tr-TR" sz="2000" dirty="0"/>
              <a:t> + 1 </a:t>
            </a:r>
            <a:r>
              <a:rPr lang="tr-TR" sz="2000" i="1" dirty="0"/>
              <a:t>]/m</a:t>
            </a:r>
            <a:r>
              <a:rPr lang="tr-TR" sz="2000" dirty="0"/>
              <a:t> yaprak,</a:t>
            </a:r>
            <a:br>
              <a:rPr lang="tr-TR" sz="2000" dirty="0"/>
            </a:br>
            <a:r>
              <a:rPr lang="tr-TR" sz="2000" dirty="0"/>
              <a:t>(ii) </a:t>
            </a:r>
            <a:r>
              <a:rPr lang="tr-TR" sz="2000" i="1" dirty="0"/>
              <a:t>i</a:t>
            </a:r>
            <a:r>
              <a:rPr lang="tr-TR" sz="2000" dirty="0"/>
              <a:t> iç düğüm varsa </a:t>
            </a:r>
            <a:r>
              <a:rPr lang="tr-TR" sz="2000" i="1" dirty="0"/>
              <a:t>n</a:t>
            </a:r>
            <a:r>
              <a:rPr lang="tr-TR" sz="2000" dirty="0"/>
              <a:t> = </a:t>
            </a:r>
            <a:r>
              <a:rPr lang="tr-TR" sz="2000" i="1" dirty="0"/>
              <a:t>m</a:t>
            </a:r>
            <a:r>
              <a:rPr lang="tr-TR" sz="2000" i="1" baseline="-25000" dirty="0"/>
              <a:t>i</a:t>
            </a:r>
            <a:r>
              <a:rPr lang="tr-TR" sz="2000" dirty="0"/>
              <a:t> + 1 düğüm ve </a:t>
            </a:r>
            <a:r>
              <a:rPr lang="tr-TR" sz="2000" i="1" dirty="0"/>
              <a:t>ℓ</a:t>
            </a:r>
            <a:r>
              <a:rPr lang="tr-TR" sz="2000" dirty="0"/>
              <a:t> = </a:t>
            </a:r>
            <a:r>
              <a:rPr lang="tr-TR" sz="2000" i="1" dirty="0"/>
              <a:t>(m</a:t>
            </a:r>
            <a:r>
              <a:rPr lang="tr-TR" sz="2000" dirty="0"/>
              <a:t> — 1)/ + 1 yaprak,</a:t>
            </a:r>
            <a:br>
              <a:rPr lang="tr-TR" sz="2000" dirty="0"/>
            </a:br>
            <a:r>
              <a:rPr lang="tr-TR" sz="2000" i="1" dirty="0"/>
              <a:t>(iii</a:t>
            </a:r>
            <a:r>
              <a:rPr lang="tr-TR" sz="2000" dirty="0"/>
              <a:t>) </a:t>
            </a:r>
            <a:r>
              <a:rPr lang="tr-TR" sz="2000" i="1" dirty="0"/>
              <a:t>ℓ</a:t>
            </a:r>
            <a:r>
              <a:rPr lang="tr-TR" sz="2000" dirty="0"/>
              <a:t> yaprak varsa </a:t>
            </a:r>
            <a:r>
              <a:rPr lang="tr-TR" sz="2000" i="1" dirty="0"/>
              <a:t>n</a:t>
            </a:r>
            <a:r>
              <a:rPr lang="tr-TR" sz="2000" dirty="0"/>
              <a:t> = </a:t>
            </a:r>
            <a:r>
              <a:rPr lang="tr-TR" sz="2000" i="1" dirty="0"/>
              <a:t>(mℓ</a:t>
            </a:r>
            <a:r>
              <a:rPr lang="tr-TR" sz="2000" dirty="0"/>
              <a:t> — 1)/(m — 1) düğüm ve </a:t>
            </a:r>
            <a:r>
              <a:rPr lang="tr-TR" sz="2000" i="1" dirty="0"/>
              <a:t>i</a:t>
            </a:r>
            <a:r>
              <a:rPr lang="tr-TR" sz="2000" dirty="0"/>
              <a:t> = (</a:t>
            </a:r>
            <a:r>
              <a:rPr lang="tr-TR" sz="2000" i="1" dirty="0"/>
              <a:t>ℓ</a:t>
            </a:r>
            <a:r>
              <a:rPr lang="tr-TR" sz="2000" dirty="0"/>
              <a:t> — 1 </a:t>
            </a:r>
            <a:r>
              <a:rPr lang="tr-TR" sz="2000" i="1" dirty="0"/>
              <a:t>)/(m</a:t>
            </a:r>
            <a:r>
              <a:rPr lang="tr-TR" sz="2000" dirty="0"/>
              <a:t> — 1) iç düğüm vardır.</a:t>
            </a:r>
          </a:p>
        </p:txBody>
      </p:sp>
      <p:sp>
        <p:nvSpPr>
          <p:cNvPr id="28675" name="Rectangle 3"/>
          <p:cNvSpPr txBox="1">
            <a:spLocks noChangeArrowheads="1"/>
          </p:cNvSpPr>
          <p:nvPr/>
        </p:nvSpPr>
        <p:spPr bwMode="auto">
          <a:xfrm>
            <a:off x="304800" y="2819400"/>
            <a:ext cx="84582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2400">
                <a:solidFill>
                  <a:srgbClr val="008000"/>
                </a:solidFill>
              </a:rPr>
              <a:t>İspat:</a:t>
            </a:r>
            <a:r>
              <a:rPr lang="en-US" altLang="zh-TW" sz="2400">
                <a:solidFill>
                  <a:srgbClr val="008000"/>
                </a:solidFill>
              </a:rPr>
              <a:t> </a:t>
            </a:r>
            <a:r>
              <a:rPr lang="tr-TR" altLang="tr-TR" sz="2800" i="1"/>
              <a:t>n</a:t>
            </a:r>
            <a:r>
              <a:rPr lang="tr-TR" altLang="tr-TR" sz="2800"/>
              <a:t> düğüm sayısını, </a:t>
            </a:r>
            <a:r>
              <a:rPr lang="tr-TR" altLang="tr-TR" sz="2800" i="1"/>
              <a:t>i</a:t>
            </a:r>
            <a:r>
              <a:rPr lang="tr-TR" altLang="tr-TR" sz="2800"/>
              <a:t> iç düğüm sayısını ve </a:t>
            </a:r>
            <a:r>
              <a:rPr lang="tr-TR" altLang="tr-TR" sz="2800" i="1"/>
              <a:t>ℓ</a:t>
            </a:r>
            <a:r>
              <a:rPr lang="tr-TR" altLang="tr-TR" sz="2800" b="1"/>
              <a:t> </a:t>
            </a:r>
            <a:r>
              <a:rPr lang="tr-TR" altLang="tr-TR" sz="2800"/>
              <a:t>de yaprak sayısını göstersin. Kısım (i)’yi ispatlayacağız. </a:t>
            </a:r>
            <a:r>
              <a:rPr lang="tr-TR" altLang="tr-TR" sz="2800" i="1"/>
              <a:t>n</a:t>
            </a:r>
            <a:r>
              <a:rPr lang="tr-TR" altLang="tr-TR" sz="2800"/>
              <a:t> = </a:t>
            </a:r>
            <a:r>
              <a:rPr lang="tr-TR" altLang="tr-TR" sz="2800" i="1"/>
              <a:t>mi</a:t>
            </a:r>
            <a:r>
              <a:rPr lang="tr-TR" altLang="tr-TR" sz="2800"/>
              <a:t> + 1 eşitliğinde </a:t>
            </a:r>
            <a:r>
              <a:rPr lang="tr-TR" altLang="tr-TR" sz="2800" i="1"/>
              <a:t>i</a:t>
            </a:r>
            <a:r>
              <a:rPr lang="tr-TR" altLang="tr-TR" sz="2800"/>
              <a:t> çözülürse </a:t>
            </a:r>
            <a:r>
              <a:rPr lang="tr-TR" altLang="tr-TR" sz="2800" i="1"/>
              <a:t>i — (n</a:t>
            </a:r>
            <a:r>
              <a:rPr lang="tr-TR" altLang="tr-TR" sz="2800"/>
              <a:t> — 1 </a:t>
            </a:r>
            <a:r>
              <a:rPr lang="tr-TR" altLang="tr-TR" sz="2800" i="1"/>
              <a:t>)/m</a:t>
            </a:r>
            <a:r>
              <a:rPr lang="tr-TR" altLang="tr-TR" sz="2800"/>
              <a:t> bulunur.</a:t>
            </a:r>
            <a:br>
              <a:rPr lang="tr-TR" altLang="tr-TR" sz="2800"/>
            </a:br>
            <a:r>
              <a:rPr lang="tr-TR" altLang="tr-TR" sz="2800" i="1"/>
              <a:t>i</a:t>
            </a:r>
            <a:r>
              <a:rPr lang="tr-TR" altLang="tr-TR" sz="2800"/>
              <a:t>’nin bu ifadesini </a:t>
            </a:r>
            <a:r>
              <a:rPr lang="tr-TR" altLang="tr-TR" sz="2800" i="1"/>
              <a:t>n = 1+ i</a:t>
            </a:r>
            <a:r>
              <a:rPr lang="tr-TR" altLang="tr-TR" sz="2800"/>
              <a:t> eşit­liğinde yerine yazmakla </a:t>
            </a:r>
            <a:r>
              <a:rPr lang="tr-TR" altLang="tr-TR" sz="2800" i="1"/>
              <a:t>ℓ = n— i — n — (n —</a:t>
            </a:r>
            <a:r>
              <a:rPr lang="tr-TR" altLang="tr-TR" sz="2800"/>
              <a:t> </a:t>
            </a:r>
            <a:r>
              <a:rPr lang="tr-TR" altLang="tr-TR" sz="2800" i="1"/>
              <a:t>ℓ</a:t>
            </a:r>
            <a:r>
              <a:rPr lang="tr-TR" altLang="tr-TR" sz="2800"/>
              <a:t>)/m = </a:t>
            </a:r>
            <a:r>
              <a:rPr lang="tr-TR" altLang="tr-TR" sz="2800" i="1"/>
              <a:t>[(m</a:t>
            </a:r>
            <a:r>
              <a:rPr lang="tr-TR" altLang="tr-TR" sz="2800"/>
              <a:t> — 1 </a:t>
            </a:r>
            <a:r>
              <a:rPr lang="tr-TR" altLang="tr-TR" sz="2800" i="1"/>
              <a:t>)n</a:t>
            </a:r>
            <a:r>
              <a:rPr lang="tr-TR" altLang="tr-TR" sz="2800"/>
              <a:t> + 1]/m </a:t>
            </a:r>
            <a:br>
              <a:rPr lang="tr-TR" altLang="tr-TR" sz="2800"/>
            </a:br>
            <a:r>
              <a:rPr lang="tr-TR" altLang="tr-TR" sz="2800"/>
              <a:t>elde edilir. </a:t>
            </a:r>
          </a:p>
        </p:txBody>
      </p:sp>
      <p:sp>
        <p:nvSpPr>
          <p:cNvPr id="28676"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045C5B37-62CB-45D4-999D-278D08B863F0}" type="slidenum">
              <a:rPr kumimoji="0" lang="en-US" altLang="zh-TW" sz="1200" smtClean="0">
                <a:latin typeface="Times New Roman" panose="02020603050405020304" pitchFamily="18" charset="0"/>
              </a:rPr>
              <a:pPr>
                <a:spcBef>
                  <a:spcPct val="0"/>
                </a:spcBef>
                <a:buClrTx/>
                <a:buSzTx/>
                <a:buFontTx/>
                <a:buNone/>
              </a:pPr>
              <a:t>17</a:t>
            </a:fld>
            <a:endParaRPr kumimoji="0" lang="en-US" altLang="zh-TW" sz="1200" smtClean="0">
              <a:latin typeface="Times New Roman" panose="02020603050405020304" pitchFamily="18" charset="0"/>
            </a:endParaRPr>
          </a:p>
        </p:txBody>
      </p:sp>
      <p:sp>
        <p:nvSpPr>
          <p:cNvPr id="28677"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228600" y="533400"/>
            <a:ext cx="8763000" cy="2209800"/>
          </a:xfrm>
        </p:spPr>
        <p:txBody>
          <a:bodyPr/>
          <a:lstStyle/>
          <a:p>
            <a:pPr eaLnBrk="1" hangingPunct="1">
              <a:defRPr/>
            </a:pPr>
            <a:r>
              <a:rPr lang="tr-TR" altLang="zh-TW" sz="2800" b="1" dirty="0" smtClean="0">
                <a:solidFill>
                  <a:srgbClr val="008000"/>
                </a:solidFill>
              </a:rPr>
              <a:t>Örnek 4</a:t>
            </a:r>
            <a:r>
              <a:rPr lang="en-US" altLang="zh-TW" sz="2800" b="1" dirty="0" smtClean="0">
                <a:solidFill>
                  <a:srgbClr val="008000"/>
                </a:solidFill>
                <a:latin typeface="+mn-lt"/>
              </a:rPr>
              <a:t>: </a:t>
            </a:r>
            <a:r>
              <a:rPr lang="tr-TR" sz="2000" dirty="0"/>
              <a:t>Birisi bir zincirleme mektup başlatıyor. Her mektubu alandan mektubu dört başka kişiye ilet­mesi isteniyor. Bazıları bunu yapıyor, bazıları ise hiçbir mektup iletmiyor. Eğer hiç kimse birden fazla mektup almamışsa ve zincirleme mektup aldığı halde mektubu iletmeyenler 100 kişiye ulaştığında duruyorsa, ilk kişiyi de içeren kaç kişi mektubu almıştır? Kaç kişi mektubu iletmiştir?</a:t>
            </a:r>
            <a:endParaRPr lang="en-US" altLang="zh-TW" sz="2000" dirty="0" smtClean="0">
              <a:latin typeface="+mn-lt"/>
              <a:cs typeface="Times New Roman" pitchFamily="18" charset="0"/>
            </a:endParaRPr>
          </a:p>
        </p:txBody>
      </p:sp>
      <p:sp>
        <p:nvSpPr>
          <p:cNvPr id="2" name="Dikdörtgen 1"/>
          <p:cNvSpPr/>
          <p:nvPr/>
        </p:nvSpPr>
        <p:spPr>
          <a:xfrm>
            <a:off x="214313" y="2971800"/>
            <a:ext cx="8763000" cy="2376488"/>
          </a:xfrm>
          <a:prstGeom prst="rect">
            <a:avLst/>
          </a:prstGeom>
        </p:spPr>
        <p:txBody>
          <a:bodyPr>
            <a:spAutoFit/>
          </a:bodyPr>
          <a:lstStyle/>
          <a:p>
            <a:pPr algn="just" eaLnBrk="1" hangingPunct="1">
              <a:lnSpc>
                <a:spcPct val="107000"/>
              </a:lnSpc>
              <a:spcAft>
                <a:spcPts val="800"/>
              </a:spcAft>
              <a:defRPr/>
            </a:pPr>
            <a:r>
              <a:rPr lang="tr-TR" sz="2000" i="1" dirty="0">
                <a:solidFill>
                  <a:srgbClr val="00B0F0"/>
                </a:solidFill>
                <a:latin typeface="+mj-lt"/>
                <a:ea typeface="+mj-ea"/>
                <a:cs typeface="+mj-cs"/>
              </a:rPr>
              <a:t>Çözüm: </a:t>
            </a:r>
            <a:r>
              <a:rPr lang="tr-TR" sz="2000" dirty="0">
                <a:latin typeface="+mj-lt"/>
                <a:ea typeface="+mj-ea"/>
                <a:cs typeface="+mj-cs"/>
              </a:rPr>
              <a:t>Zincirleme mektup bir 4-lü ağaç ile temsil edilebilir. İç düğümler mektubu iletenlere ve yapraklar da mektubu iletmeyenlere karşılık gelir. </a:t>
            </a:r>
          </a:p>
          <a:p>
            <a:pPr algn="just" eaLnBrk="1" hangingPunct="1">
              <a:lnSpc>
                <a:spcPct val="107000"/>
              </a:lnSpc>
              <a:spcAft>
                <a:spcPts val="800"/>
              </a:spcAft>
              <a:defRPr/>
            </a:pPr>
            <a:r>
              <a:rPr lang="tr-TR" sz="2000" dirty="0">
                <a:latin typeface="+mj-lt"/>
                <a:ea typeface="+mj-ea"/>
                <a:cs typeface="+mj-cs"/>
              </a:rPr>
              <a:t>100 kişi mektubu iletmediği için bu köklü ağaçtaki yaprak sayısı ℓ = 100’dür.</a:t>
            </a:r>
          </a:p>
          <a:p>
            <a:pPr algn="just" eaLnBrk="1" hangingPunct="1">
              <a:lnSpc>
                <a:spcPct val="107000"/>
              </a:lnSpc>
              <a:spcAft>
                <a:spcPts val="800"/>
              </a:spcAft>
              <a:defRPr/>
            </a:pPr>
            <a:r>
              <a:rPr lang="tr-TR" sz="2000" dirty="0">
                <a:latin typeface="+mj-lt"/>
                <a:ea typeface="+mj-ea"/>
                <a:cs typeface="+mj-cs"/>
              </a:rPr>
              <a:t>Teorem 4 (iii) mektubu görenlerin sayısının n — (4 .100 — 1)/(4 — 1) = 133 olduğunu söyler. </a:t>
            </a:r>
          </a:p>
          <a:p>
            <a:pPr algn="just" eaLnBrk="1" hangingPunct="1">
              <a:lnSpc>
                <a:spcPct val="107000"/>
              </a:lnSpc>
              <a:spcAft>
                <a:spcPts val="800"/>
              </a:spcAft>
              <a:defRPr/>
            </a:pPr>
            <a:r>
              <a:rPr lang="tr-TR" sz="2000" dirty="0">
                <a:latin typeface="+mj-lt"/>
                <a:ea typeface="+mj-ea"/>
                <a:cs typeface="+mj-cs"/>
              </a:rPr>
              <a:t>Ayrıca, iç düğüm sayısı 133 — 100 = 33’dür, yani 33 kişi mektubu iletmiştir.</a:t>
            </a:r>
          </a:p>
        </p:txBody>
      </p:sp>
      <p:sp>
        <p:nvSpPr>
          <p:cNvPr id="29700"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r>
              <a:rPr kumimoji="0" lang="tr-TR" altLang="zh-TW" sz="1200" smtClean="0">
                <a:latin typeface="Times New Roman" panose="02020603050405020304" pitchFamily="18" charset="0"/>
              </a:rPr>
              <a:t>18</a:t>
            </a:r>
            <a:endParaRPr kumimoji="0" lang="en-US" altLang="zh-TW" sz="1200" smtClean="0">
              <a:latin typeface="Times New Roman" panose="02020603050405020304" pitchFamily="18" charset="0"/>
            </a:endParaRPr>
          </a:p>
        </p:txBody>
      </p:sp>
      <p:sp>
        <p:nvSpPr>
          <p:cNvPr id="5" name="Rectangle 2"/>
          <p:cNvSpPr txBox="1">
            <a:spLocks noChangeArrowheads="1"/>
          </p:cNvSpPr>
          <p:nvPr/>
        </p:nvSpPr>
        <p:spPr bwMode="auto">
          <a:xfrm>
            <a:off x="6097588" y="76200"/>
            <a:ext cx="281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.1 </a:t>
            </a:r>
            <a:r>
              <a:rPr lang="tr-TR" altLang="zh-TW" sz="2400" kern="0" dirty="0" smtClean="0">
                <a:solidFill>
                  <a:srgbClr val="00B0F0"/>
                </a:solidFill>
              </a:rPr>
              <a:t>Ağaçlara Giriş</a:t>
            </a:r>
            <a:endParaRPr lang="en-US" altLang="zh-TW" sz="2400" kern="0" dirty="0" smtClean="0">
              <a:solidFill>
                <a:srgbClr val="00B0F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260350" y="947738"/>
            <a:ext cx="8763000" cy="2209800"/>
          </a:xfrm>
        </p:spPr>
        <p:txBody>
          <a:bodyPr/>
          <a:lstStyle/>
          <a:p>
            <a:pPr eaLnBrk="1" hangingPunct="1">
              <a:defRPr/>
            </a:pPr>
            <a:r>
              <a:rPr lang="tr-TR" altLang="zh-TW" sz="2800" b="1" dirty="0" smtClean="0">
                <a:solidFill>
                  <a:srgbClr val="008000"/>
                </a:solidFill>
              </a:rPr>
              <a:t>T</a:t>
            </a:r>
            <a:r>
              <a:rPr lang="tr-TR" altLang="zh-TW" sz="2400" b="1" dirty="0" smtClean="0">
                <a:solidFill>
                  <a:srgbClr val="008000"/>
                </a:solidFill>
              </a:rPr>
              <a:t>anım</a:t>
            </a:r>
            <a:r>
              <a:rPr lang="en-US" altLang="zh-TW" sz="2400" b="1" dirty="0" smtClean="0">
                <a:solidFill>
                  <a:srgbClr val="008000"/>
                </a:solidFill>
                <a:latin typeface="+mn-lt"/>
              </a:rPr>
              <a:t>: </a:t>
            </a:r>
            <a:r>
              <a:rPr lang="tr-TR" sz="2400" dirty="0"/>
              <a:t>Bir köklü ağaçtaki bir v düğümünün </a:t>
            </a:r>
            <a:r>
              <a:rPr lang="tr-TR" sz="2400" b="1" dirty="0"/>
              <a:t>seviyesi, </a:t>
            </a:r>
            <a:r>
              <a:rPr lang="tr-TR" sz="2400" dirty="0"/>
              <a:t>kökten bu düğüme giden tek yolun uzunluğudur. Kökün seviyesi sıfır olarak tanımlanır. Bir ağacın </a:t>
            </a:r>
            <a:r>
              <a:rPr lang="tr-TR" sz="2400" b="1" dirty="0"/>
              <a:t>yüksekliği </a:t>
            </a:r>
            <a:r>
              <a:rPr lang="tr-TR" sz="2400" dirty="0"/>
              <a:t>tüm düğümlerin seviyelerinin en büyüğüdür. Bir başka deyişle, bir köklü ağacın yüksekliği, kökten herhangi bir düğüme giden en uzun yolun uzunluğudur.</a:t>
            </a:r>
            <a:endParaRPr lang="en-US" altLang="zh-TW" sz="2400" dirty="0" smtClean="0">
              <a:latin typeface="+mn-lt"/>
              <a:cs typeface="Times New Roman" pitchFamily="18" charset="0"/>
            </a:endParaRPr>
          </a:p>
        </p:txBody>
      </p:sp>
      <p:sp>
        <p:nvSpPr>
          <p:cNvPr id="5" name="矩形 4"/>
          <p:cNvSpPr/>
          <p:nvPr/>
        </p:nvSpPr>
        <p:spPr>
          <a:xfrm>
            <a:off x="260350" y="3243263"/>
            <a:ext cx="1622425" cy="523875"/>
          </a:xfrm>
          <a:prstGeom prst="rect">
            <a:avLst/>
          </a:prstGeom>
        </p:spPr>
        <p:txBody>
          <a:bodyPr wrap="none">
            <a:spAutoFit/>
          </a:bodyPr>
          <a:lstStyle/>
          <a:p>
            <a:pPr eaLnBrk="1" hangingPunct="1">
              <a:defRPr/>
            </a:pPr>
            <a:r>
              <a:rPr lang="tr-TR" altLang="zh-TW" sz="2800" b="1" kern="0" dirty="0">
                <a:solidFill>
                  <a:srgbClr val="008000"/>
                </a:solidFill>
                <a:latin typeface="Arial"/>
                <a:ea typeface="新細明體"/>
                <a:cs typeface="+mj-cs"/>
              </a:rPr>
              <a:t>Örnek 5</a:t>
            </a:r>
            <a:r>
              <a:rPr lang="en-US" altLang="zh-TW" sz="2800" b="1" kern="0" dirty="0">
                <a:solidFill>
                  <a:srgbClr val="008000"/>
                </a:solidFill>
                <a:latin typeface="Arial"/>
                <a:ea typeface="新細明體"/>
                <a:cs typeface="+mj-cs"/>
              </a:rPr>
              <a:t> </a:t>
            </a:r>
            <a:endParaRPr lang="zh-TW" altLang="en-US" dirty="0">
              <a:latin typeface="Arial" charset="0"/>
            </a:endParaRPr>
          </a:p>
        </p:txBody>
      </p:sp>
      <p:sp>
        <p:nvSpPr>
          <p:cNvPr id="6" name="矩形 5"/>
          <p:cNvSpPr/>
          <p:nvPr/>
        </p:nvSpPr>
        <p:spPr>
          <a:xfrm>
            <a:off x="5594350" y="4267200"/>
            <a:ext cx="2130425" cy="523875"/>
          </a:xfrm>
          <a:prstGeom prst="rect">
            <a:avLst/>
          </a:prstGeom>
        </p:spPr>
        <p:txBody>
          <a:bodyPr wrap="none">
            <a:spAutoFit/>
          </a:bodyPr>
          <a:lstStyle/>
          <a:p>
            <a:pPr eaLnBrk="1" hangingPunct="1">
              <a:defRPr/>
            </a:pPr>
            <a:r>
              <a:rPr lang="tr-TR" altLang="zh-TW" sz="2800" kern="0" dirty="0">
                <a:latin typeface="Times New Roman" pitchFamily="18" charset="0"/>
                <a:ea typeface="新細明體"/>
                <a:cs typeface="Times New Roman" pitchFamily="18" charset="0"/>
              </a:rPr>
              <a:t>Yükseklik</a:t>
            </a:r>
            <a:r>
              <a:rPr lang="en-US" altLang="zh-TW" sz="2800" kern="0" dirty="0">
                <a:latin typeface="Times New Roman" pitchFamily="18" charset="0"/>
                <a:ea typeface="新細明體"/>
                <a:cs typeface="Times New Roman" pitchFamily="18" charset="0"/>
              </a:rPr>
              <a:t>= 4</a:t>
            </a:r>
          </a:p>
        </p:txBody>
      </p:sp>
      <p:sp>
        <p:nvSpPr>
          <p:cNvPr id="7" name="矩形 6"/>
          <p:cNvSpPr/>
          <p:nvPr/>
        </p:nvSpPr>
        <p:spPr>
          <a:xfrm>
            <a:off x="3829050" y="2832100"/>
            <a:ext cx="969963" cy="461963"/>
          </a:xfrm>
          <a:prstGeom prst="rect">
            <a:avLst/>
          </a:prstGeom>
        </p:spPr>
        <p:txBody>
          <a:bodyPr wrap="none">
            <a:spAutoFit/>
          </a:bodyPr>
          <a:lstStyle/>
          <a:p>
            <a:pPr eaLnBrk="1" hangingPunct="1">
              <a:defRPr/>
            </a:pPr>
            <a:r>
              <a:rPr lang="tr-TR" altLang="zh-TW" sz="2400" kern="0" dirty="0">
                <a:solidFill>
                  <a:srgbClr val="3333CC"/>
                </a:solidFill>
                <a:latin typeface="Times New Roman" pitchFamily="18" charset="0"/>
                <a:ea typeface="新細明體"/>
                <a:cs typeface="Times New Roman" pitchFamily="18" charset="0"/>
              </a:rPr>
              <a:t>seviye</a:t>
            </a:r>
            <a:endParaRPr lang="en-US" altLang="zh-TW" sz="2400" kern="0" dirty="0">
              <a:solidFill>
                <a:srgbClr val="3333CC"/>
              </a:solidFill>
              <a:latin typeface="Times New Roman" pitchFamily="18" charset="0"/>
              <a:ea typeface="新細明體"/>
              <a:cs typeface="Times New Roman" pitchFamily="18" charset="0"/>
            </a:endParaRPr>
          </a:p>
        </p:txBody>
      </p:sp>
      <p:sp>
        <p:nvSpPr>
          <p:cNvPr id="8" name="矩形 7"/>
          <p:cNvSpPr>
            <a:spLocks noChangeArrowheads="1"/>
          </p:cNvSpPr>
          <p:nvPr/>
        </p:nvSpPr>
        <p:spPr bwMode="auto">
          <a:xfrm>
            <a:off x="4149725" y="3282950"/>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000">
                <a:solidFill>
                  <a:srgbClr val="3333CC"/>
                </a:solidFill>
                <a:latin typeface="Times New Roman" panose="02020603050405020304" pitchFamily="18" charset="0"/>
                <a:cs typeface="Times New Roman" panose="02020603050405020304" pitchFamily="18" charset="0"/>
              </a:rPr>
              <a:t>0</a:t>
            </a:r>
          </a:p>
        </p:txBody>
      </p:sp>
      <p:sp>
        <p:nvSpPr>
          <p:cNvPr id="9" name="矩形 8"/>
          <p:cNvSpPr>
            <a:spLocks noChangeArrowheads="1"/>
          </p:cNvSpPr>
          <p:nvPr/>
        </p:nvSpPr>
        <p:spPr bwMode="auto">
          <a:xfrm>
            <a:off x="4165600" y="3843338"/>
            <a:ext cx="26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000">
                <a:solidFill>
                  <a:srgbClr val="3333CC"/>
                </a:solidFill>
                <a:latin typeface="Times New Roman" panose="02020603050405020304" pitchFamily="18" charset="0"/>
                <a:cs typeface="Times New Roman" panose="02020603050405020304" pitchFamily="18" charset="0"/>
              </a:rPr>
              <a:t>1</a:t>
            </a:r>
          </a:p>
        </p:txBody>
      </p:sp>
      <p:sp>
        <p:nvSpPr>
          <p:cNvPr id="10" name="矩形 9"/>
          <p:cNvSpPr>
            <a:spLocks noChangeArrowheads="1"/>
          </p:cNvSpPr>
          <p:nvPr/>
        </p:nvSpPr>
        <p:spPr bwMode="auto">
          <a:xfrm>
            <a:off x="4179888" y="4446588"/>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000">
                <a:solidFill>
                  <a:srgbClr val="3333CC"/>
                </a:solidFill>
                <a:latin typeface="Times New Roman" panose="02020603050405020304" pitchFamily="18" charset="0"/>
                <a:cs typeface="Times New Roman" panose="02020603050405020304" pitchFamily="18" charset="0"/>
              </a:rPr>
              <a:t>2</a:t>
            </a:r>
          </a:p>
        </p:txBody>
      </p:sp>
      <p:sp>
        <p:nvSpPr>
          <p:cNvPr id="11" name="矩形 10"/>
          <p:cNvSpPr>
            <a:spLocks noChangeArrowheads="1"/>
          </p:cNvSpPr>
          <p:nvPr/>
        </p:nvSpPr>
        <p:spPr bwMode="auto">
          <a:xfrm>
            <a:off x="4168775" y="5099050"/>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000">
                <a:solidFill>
                  <a:srgbClr val="3333CC"/>
                </a:solidFill>
                <a:latin typeface="Times New Roman" panose="02020603050405020304" pitchFamily="18" charset="0"/>
                <a:cs typeface="Times New Roman" panose="02020603050405020304" pitchFamily="18" charset="0"/>
              </a:rPr>
              <a:t>3</a:t>
            </a:r>
          </a:p>
        </p:txBody>
      </p:sp>
      <p:sp>
        <p:nvSpPr>
          <p:cNvPr id="12" name="矩形 11"/>
          <p:cNvSpPr>
            <a:spLocks noChangeArrowheads="1"/>
          </p:cNvSpPr>
          <p:nvPr/>
        </p:nvSpPr>
        <p:spPr bwMode="auto">
          <a:xfrm>
            <a:off x="4179888" y="5695950"/>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000">
                <a:solidFill>
                  <a:srgbClr val="3333CC"/>
                </a:solidFill>
                <a:latin typeface="Times New Roman" panose="02020603050405020304" pitchFamily="18" charset="0"/>
                <a:cs typeface="Times New Roman" panose="02020603050405020304" pitchFamily="18" charset="0"/>
              </a:rPr>
              <a:t>4</a:t>
            </a:r>
          </a:p>
        </p:txBody>
      </p:sp>
      <p:sp>
        <p:nvSpPr>
          <p:cNvPr id="30731" name="投影片編號版面配置區 1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09C61070-FDE0-4FFE-A2BF-28939332F32D}" type="slidenum">
              <a:rPr kumimoji="0" lang="en-US" altLang="zh-TW" sz="1200" smtClean="0">
                <a:latin typeface="Times New Roman" panose="02020603050405020304" pitchFamily="18" charset="0"/>
              </a:rPr>
              <a:pPr>
                <a:spcBef>
                  <a:spcPct val="0"/>
                </a:spcBef>
                <a:buClrTx/>
                <a:buSzTx/>
                <a:buFontTx/>
                <a:buNone/>
              </a:pPr>
              <a:t>19</a:t>
            </a:fld>
            <a:endParaRPr kumimoji="0" lang="en-US" altLang="zh-TW" sz="1200" smtClean="0">
              <a:latin typeface="Times New Roman" panose="02020603050405020304" pitchFamily="18" charset="0"/>
            </a:endParaRPr>
          </a:p>
        </p:txBody>
      </p:sp>
      <p:sp>
        <p:nvSpPr>
          <p:cNvPr id="2" name="Metin kutusu 1"/>
          <p:cNvSpPr txBox="1"/>
          <p:nvPr/>
        </p:nvSpPr>
        <p:spPr>
          <a:xfrm>
            <a:off x="457200" y="457200"/>
            <a:ext cx="4503738" cy="523875"/>
          </a:xfrm>
          <a:prstGeom prst="rect">
            <a:avLst/>
          </a:prstGeom>
          <a:noFill/>
        </p:spPr>
        <p:txBody>
          <a:bodyPr>
            <a:spAutoFit/>
          </a:bodyPr>
          <a:lstStyle/>
          <a:p>
            <a:pPr eaLnBrk="1" hangingPunct="1">
              <a:defRPr/>
            </a:pPr>
            <a:r>
              <a:rPr lang="tr-TR" sz="2400" kern="0" dirty="0">
                <a:solidFill>
                  <a:srgbClr val="008000"/>
                </a:solidFill>
                <a:latin typeface="Arial"/>
                <a:ea typeface="新細明體"/>
                <a:cs typeface="+mj-cs"/>
              </a:rPr>
              <a:t>DENGELİ </a:t>
            </a:r>
            <a:r>
              <a:rPr lang="tr-TR" sz="2800" kern="0" dirty="0">
                <a:solidFill>
                  <a:srgbClr val="008000"/>
                </a:solidFill>
                <a:latin typeface="Arial"/>
                <a:ea typeface="新細明體"/>
                <a:cs typeface="+mj-cs"/>
              </a:rPr>
              <a:t>m-li</a:t>
            </a:r>
            <a:r>
              <a:rPr lang="tr-TR" sz="2400" kern="0" dirty="0">
                <a:solidFill>
                  <a:srgbClr val="008000"/>
                </a:solidFill>
                <a:latin typeface="Arial"/>
                <a:ea typeface="新細明體"/>
                <a:cs typeface="+mj-cs"/>
              </a:rPr>
              <a:t> AĞAÇLAR </a:t>
            </a:r>
          </a:p>
        </p:txBody>
      </p:sp>
      <p:graphicFrame>
        <p:nvGraphicFramePr>
          <p:cNvPr id="30733" name="Nesne 12"/>
          <p:cNvGraphicFramePr>
            <a:graphicFrameLocks noChangeAspect="1"/>
          </p:cNvGraphicFramePr>
          <p:nvPr/>
        </p:nvGraphicFramePr>
        <p:xfrm>
          <a:off x="1663700" y="2852738"/>
          <a:ext cx="2527300" cy="3613150"/>
        </p:xfrm>
        <a:graphic>
          <a:graphicData uri="http://schemas.openxmlformats.org/presentationml/2006/ole">
            <mc:AlternateContent xmlns:mc="http://schemas.openxmlformats.org/markup-compatibility/2006">
              <mc:Choice xmlns:v="urn:schemas-microsoft-com:vml" Requires="v">
                <p:oleObj spid="_x0000_s30736" name="Visio" r:id="rId3" imgW="2247827" imgH="3228922" progId="Visio.Drawing.15">
                  <p:embed/>
                </p:oleObj>
              </mc:Choice>
              <mc:Fallback>
                <p:oleObj name="Visio" r:id="rId3" imgW="2247827" imgH="3228922" progId="Visio.Drawing.15">
                  <p:embed/>
                  <p:pic>
                    <p:nvPicPr>
                      <p:cNvPr id="0" name="Nesn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700" y="2852738"/>
                        <a:ext cx="25273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8"/>
          <p:cNvSpPr>
            <a:spLocks noChangeArrowheads="1"/>
          </p:cNvSpPr>
          <p:nvPr/>
        </p:nvSpPr>
        <p:spPr bwMode="auto">
          <a:xfrm>
            <a:off x="1778000" y="6146800"/>
            <a:ext cx="2298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600" b="1"/>
              <a:t>ŞEKİL 7 </a:t>
            </a:r>
            <a:r>
              <a:rPr lang="tr-TR" altLang="tr-TR" sz="1600"/>
              <a:t>Bir köklü ağaç</a:t>
            </a:r>
            <a:endParaRPr lang="zh-TW" altLang="en-US" sz="1100" baseline="-25000">
              <a:latin typeface="Times New Roman" panose="02020603050405020304" pitchFamily="18" charset="0"/>
              <a:cs typeface="Times New Roman" panose="02020603050405020304" pitchFamily="18" charset="0"/>
            </a:endParaRPr>
          </a:p>
        </p:txBody>
      </p:sp>
      <p:sp>
        <p:nvSpPr>
          <p:cNvPr id="16" name="Rectangle 2"/>
          <p:cNvSpPr txBox="1">
            <a:spLocks noChangeArrowheads="1"/>
          </p:cNvSpPr>
          <p:nvPr/>
        </p:nvSpPr>
        <p:spPr bwMode="auto">
          <a:xfrm>
            <a:off x="6097588" y="76200"/>
            <a:ext cx="281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.1 </a:t>
            </a:r>
            <a:r>
              <a:rPr lang="tr-TR" altLang="zh-TW" sz="2400" kern="0" dirty="0" smtClean="0">
                <a:solidFill>
                  <a:srgbClr val="00B0F0"/>
                </a:solidFill>
              </a:rPr>
              <a:t>Ağaçlara Giriş</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p:txBody>
          <a:bodyPr/>
          <a:lstStyle/>
          <a:p>
            <a:r>
              <a:rPr lang="tr-TR" altLang="zh-TW" smtClean="0"/>
              <a:t>Özet</a:t>
            </a:r>
            <a:endParaRPr lang="zh-TW" altLang="en-US" smtClean="0"/>
          </a:p>
        </p:txBody>
      </p:sp>
      <p:sp>
        <p:nvSpPr>
          <p:cNvPr id="7171" name="內容版面配置區 2"/>
          <p:cNvSpPr>
            <a:spLocks noGrp="1"/>
          </p:cNvSpPr>
          <p:nvPr>
            <p:ph idx="1"/>
          </p:nvPr>
        </p:nvSpPr>
        <p:spPr/>
        <p:txBody>
          <a:bodyPr/>
          <a:lstStyle/>
          <a:p>
            <a:r>
              <a:rPr lang="en-US" altLang="zh-TW" smtClean="0"/>
              <a:t>1</a:t>
            </a:r>
            <a:r>
              <a:rPr lang="tr-TR" altLang="zh-TW" smtClean="0"/>
              <a:t>1</a:t>
            </a:r>
            <a:r>
              <a:rPr lang="en-US" altLang="zh-TW" smtClean="0"/>
              <a:t>.1 </a:t>
            </a:r>
            <a:r>
              <a:rPr lang="tr-TR" altLang="zh-TW" smtClean="0"/>
              <a:t>Ağaçlara Giriş</a:t>
            </a:r>
            <a:endParaRPr lang="en-US" altLang="zh-TW" smtClean="0"/>
          </a:p>
          <a:p>
            <a:r>
              <a:rPr lang="en-US" altLang="zh-TW" smtClean="0"/>
              <a:t>1</a:t>
            </a:r>
            <a:r>
              <a:rPr lang="tr-TR" altLang="zh-TW" smtClean="0"/>
              <a:t>1</a:t>
            </a:r>
            <a:r>
              <a:rPr lang="en-US" altLang="zh-TW" smtClean="0"/>
              <a:t>.2 </a:t>
            </a:r>
            <a:r>
              <a:rPr lang="tr-TR" altLang="zh-TW" smtClean="0"/>
              <a:t>Ağaçların Uygulamaları</a:t>
            </a:r>
            <a:endParaRPr lang="en-US" altLang="zh-TW" smtClean="0"/>
          </a:p>
          <a:p>
            <a:r>
              <a:rPr lang="en-US" altLang="zh-TW" smtClean="0"/>
              <a:t>1</a:t>
            </a:r>
            <a:r>
              <a:rPr lang="tr-TR" altLang="zh-TW" smtClean="0"/>
              <a:t>1</a:t>
            </a:r>
            <a:r>
              <a:rPr lang="en-US" altLang="zh-TW" smtClean="0"/>
              <a:t>.3 </a:t>
            </a:r>
            <a:r>
              <a:rPr lang="tr-TR" altLang="zh-TW" smtClean="0"/>
              <a:t>Ağaç Yapılarında Gezinti</a:t>
            </a:r>
            <a:endParaRPr lang="en-US" altLang="zh-TW" smtClean="0"/>
          </a:p>
          <a:p>
            <a:r>
              <a:rPr lang="en-US" altLang="zh-TW" smtClean="0"/>
              <a:t>1</a:t>
            </a:r>
            <a:r>
              <a:rPr lang="tr-TR" altLang="zh-TW" smtClean="0"/>
              <a:t>1</a:t>
            </a:r>
            <a:r>
              <a:rPr lang="en-US" altLang="zh-TW" smtClean="0"/>
              <a:t>.4 </a:t>
            </a:r>
            <a:r>
              <a:rPr lang="tr-TR" altLang="zh-TW" smtClean="0"/>
              <a:t>Kapsayan Ağaçlar</a:t>
            </a:r>
            <a:endParaRPr lang="en-US" altLang="zh-TW" smtClean="0"/>
          </a:p>
          <a:p>
            <a:r>
              <a:rPr lang="en-US" altLang="zh-TW" smtClean="0"/>
              <a:t>1</a:t>
            </a:r>
            <a:r>
              <a:rPr lang="tr-TR" altLang="zh-TW" smtClean="0"/>
              <a:t>1</a:t>
            </a:r>
            <a:r>
              <a:rPr lang="en-US" altLang="zh-TW" smtClean="0"/>
              <a:t>.5 </a:t>
            </a:r>
            <a:r>
              <a:rPr lang="tr-TR" altLang="zh-TW" smtClean="0"/>
              <a:t>En Küçük (Minimum) Kapsayan Ağaçlar</a:t>
            </a:r>
            <a:endParaRPr lang="en-US" altLang="zh-TW" smtClean="0"/>
          </a:p>
          <a:p>
            <a:endParaRPr lang="zh-TW" altLang="en-US" smtClean="0"/>
          </a:p>
        </p:txBody>
      </p:sp>
      <p:sp>
        <p:nvSpPr>
          <p:cNvPr id="7172" name="Slayt Numarası Yer Tutucusu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a:t>
            </a:r>
            <a:r>
              <a:rPr kumimoji="0" lang="en-US" altLang="zh-TW" sz="1200" smtClean="0">
                <a:latin typeface="Times New Roman" panose="02020603050405020304" pitchFamily="18" charset="0"/>
              </a:rPr>
              <a:t>-</a:t>
            </a:r>
            <a:fld id="{C4E77E81-853C-44F5-AD68-756F25B801B5}" type="slidenum">
              <a:rPr kumimoji="0" lang="en-US" altLang="zh-TW" sz="1200" smtClean="0">
                <a:latin typeface="Times New Roman" panose="02020603050405020304" pitchFamily="18" charset="0"/>
              </a:rPr>
              <a:pPr>
                <a:spcBef>
                  <a:spcPct val="0"/>
                </a:spcBef>
                <a:buClrTx/>
                <a:buSzTx/>
                <a:buFontTx/>
                <a:buNone/>
              </a:pPr>
              <a:t>2</a:t>
            </a:fld>
            <a:endParaRPr kumimoji="0" lang="en-US" altLang="zh-TW" sz="1200" smtClean="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4800" y="533400"/>
            <a:ext cx="8382000" cy="954088"/>
          </a:xfrm>
          <a:prstGeom prst="rect">
            <a:avLst/>
          </a:prstGeom>
        </p:spPr>
        <p:txBody>
          <a:bodyPr>
            <a:spAutoFit/>
          </a:bodyPr>
          <a:lstStyle/>
          <a:p>
            <a:pPr eaLnBrk="1" hangingPunct="1">
              <a:defRPr/>
            </a:pPr>
            <a:r>
              <a:rPr lang="tr-TR" altLang="zh-TW" sz="2800" b="1" kern="0" dirty="0">
                <a:solidFill>
                  <a:srgbClr val="008000"/>
                </a:solidFill>
                <a:latin typeface="Arial"/>
                <a:ea typeface="新細明體"/>
                <a:cs typeface="+mj-cs"/>
              </a:rPr>
              <a:t>Tanım</a:t>
            </a:r>
            <a:r>
              <a:rPr lang="en-US" altLang="zh-TW" sz="2800" b="1" kern="0" dirty="0">
                <a:solidFill>
                  <a:srgbClr val="008000"/>
                </a:solidFill>
                <a:latin typeface="Arial"/>
                <a:ea typeface="新細明體"/>
                <a:cs typeface="+mj-cs"/>
              </a:rPr>
              <a:t>: </a:t>
            </a:r>
            <a:r>
              <a:rPr lang="tr-TR" sz="2800" dirty="0"/>
              <a:t>Yüksekliği </a:t>
            </a:r>
            <a:r>
              <a:rPr lang="tr-TR" sz="2800" i="1" dirty="0"/>
              <a:t>h</a:t>
            </a:r>
            <a:r>
              <a:rPr lang="tr-TR" sz="2800" dirty="0"/>
              <a:t> olan bir köklü </a:t>
            </a:r>
            <a:r>
              <a:rPr lang="tr-TR" sz="2800" i="1" dirty="0"/>
              <a:t>m</a:t>
            </a:r>
            <a:r>
              <a:rPr lang="tr-TR" sz="2800" dirty="0"/>
              <a:t>-li ağacın tüm yapraklarının seviyesi </a:t>
            </a:r>
            <a:r>
              <a:rPr lang="tr-TR" sz="2800" i="1" dirty="0"/>
              <a:t>h</a:t>
            </a:r>
            <a:r>
              <a:rPr lang="tr-TR" sz="2800" dirty="0"/>
              <a:t> veya </a:t>
            </a:r>
            <a:r>
              <a:rPr lang="tr-TR" sz="2800" i="1" dirty="0"/>
              <a:t>h—</a:t>
            </a:r>
            <a:r>
              <a:rPr lang="tr-TR" sz="2800" dirty="0"/>
              <a:t> 1 ise </a:t>
            </a:r>
            <a:r>
              <a:rPr lang="tr-TR" sz="2800" b="1" dirty="0"/>
              <a:t>denge­lidir</a:t>
            </a:r>
            <a:endParaRPr lang="zh-TW" altLang="en-US" dirty="0">
              <a:latin typeface="Arial" charset="0"/>
            </a:endParaRPr>
          </a:p>
        </p:txBody>
      </p:sp>
      <p:sp>
        <p:nvSpPr>
          <p:cNvPr id="6" name="矩形 5"/>
          <p:cNvSpPr/>
          <p:nvPr/>
        </p:nvSpPr>
        <p:spPr>
          <a:xfrm>
            <a:off x="304800" y="1676400"/>
            <a:ext cx="7862888" cy="954088"/>
          </a:xfrm>
          <a:prstGeom prst="rect">
            <a:avLst/>
          </a:prstGeom>
        </p:spPr>
        <p:txBody>
          <a:bodyPr wrap="none">
            <a:spAutoFit/>
          </a:bodyPr>
          <a:lstStyle/>
          <a:p>
            <a:pPr eaLnBrk="1" hangingPunct="1">
              <a:tabLst>
                <a:tab pos="1428750" algn="l"/>
              </a:tabLst>
              <a:defRPr/>
            </a:pPr>
            <a:r>
              <a:rPr lang="tr-TR" altLang="zh-TW" sz="2800" b="1" kern="0" dirty="0">
                <a:solidFill>
                  <a:srgbClr val="008000"/>
                </a:solidFill>
                <a:latin typeface="Arial"/>
                <a:ea typeface="新細明體"/>
                <a:cs typeface="+mj-cs"/>
              </a:rPr>
              <a:t>Örnek 6</a:t>
            </a:r>
            <a:r>
              <a:rPr lang="en-US" altLang="zh-TW" sz="2800" b="1" kern="0" dirty="0">
                <a:solidFill>
                  <a:srgbClr val="008000"/>
                </a:solidFill>
                <a:latin typeface="Arial"/>
                <a:ea typeface="新細明體"/>
                <a:cs typeface="+mj-cs"/>
              </a:rPr>
              <a:t> </a:t>
            </a:r>
            <a:r>
              <a:rPr lang="tr-TR" sz="2800" dirty="0"/>
              <a:t>Şekil 14’te gösterilen köklü ağaçlardan </a:t>
            </a:r>
            <a:br>
              <a:rPr lang="tr-TR" sz="2800" dirty="0"/>
            </a:br>
            <a:r>
              <a:rPr lang="tr-TR" sz="2800" dirty="0"/>
              <a:t>	hangileri dengelidir?</a:t>
            </a:r>
          </a:p>
        </p:txBody>
      </p:sp>
      <p:sp>
        <p:nvSpPr>
          <p:cNvPr id="8" name="矩形 7"/>
          <p:cNvSpPr/>
          <p:nvPr/>
        </p:nvSpPr>
        <p:spPr>
          <a:xfrm>
            <a:off x="295275" y="5553075"/>
            <a:ext cx="8226425" cy="923925"/>
          </a:xfrm>
          <a:prstGeom prst="rect">
            <a:avLst/>
          </a:prstGeom>
        </p:spPr>
        <p:txBody>
          <a:bodyPr wrap="none">
            <a:spAutoFit/>
          </a:bodyPr>
          <a:lstStyle/>
          <a:p>
            <a:pPr marL="1071563" indent="-1071563" eaLnBrk="1" hangingPunct="1">
              <a:defRPr/>
            </a:pPr>
            <a:r>
              <a:rPr lang="tr-TR" altLang="zh-TW" b="1" kern="0" dirty="0">
                <a:solidFill>
                  <a:srgbClr val="008000"/>
                </a:solidFill>
                <a:latin typeface="Arial"/>
                <a:ea typeface="新細明體"/>
              </a:rPr>
              <a:t>Çözüm:</a:t>
            </a:r>
            <a:r>
              <a:rPr lang="en-US" altLang="zh-TW" b="1" kern="0" dirty="0">
                <a:solidFill>
                  <a:srgbClr val="008000"/>
                </a:solidFill>
                <a:latin typeface="Arial"/>
                <a:ea typeface="新細明體"/>
              </a:rPr>
              <a:t> </a:t>
            </a:r>
            <a:r>
              <a:rPr lang="tr-TR" b="1" dirty="0"/>
              <a:t>:</a:t>
            </a:r>
            <a:r>
              <a:rPr lang="tr-TR" i="1" dirty="0"/>
              <a:t> T</a:t>
            </a:r>
            <a:r>
              <a:rPr lang="tr-TR" i="1" baseline="-25000" dirty="0"/>
              <a:t>1</a:t>
            </a:r>
            <a:r>
              <a:rPr lang="tr-TR" baseline="-25000" dirty="0"/>
              <a:t> </a:t>
            </a:r>
            <a:r>
              <a:rPr lang="tr-TR" dirty="0"/>
              <a:t>dengelidir, çünkü tüm yaprakların seviyesi 3 veya 4’tür. </a:t>
            </a:r>
            <a:br>
              <a:rPr lang="tr-TR" dirty="0"/>
            </a:br>
            <a:r>
              <a:rPr lang="tr-TR" i="1" dirty="0"/>
              <a:t>T</a:t>
            </a:r>
            <a:r>
              <a:rPr lang="tr-TR" i="1" baseline="-25000" dirty="0"/>
              <a:t>2</a:t>
            </a:r>
            <a:r>
              <a:rPr lang="tr-TR" i="1" dirty="0"/>
              <a:t>,</a:t>
            </a:r>
            <a:r>
              <a:rPr lang="tr-TR" dirty="0"/>
              <a:t> dengeli değildir, çünkü seviyeleri 2, 3 ve 4 olan yaprakları vardır. </a:t>
            </a:r>
            <a:br>
              <a:rPr lang="tr-TR" dirty="0"/>
            </a:br>
            <a:r>
              <a:rPr lang="tr-TR" dirty="0"/>
              <a:t>T</a:t>
            </a:r>
            <a:r>
              <a:rPr lang="tr-TR" baseline="-25000" dirty="0"/>
              <a:t>3</a:t>
            </a:r>
            <a:r>
              <a:rPr lang="tr-TR" dirty="0"/>
              <a:t> dengelidir, çünkü tüm yaprak­ların seviyesi 3’tür.</a:t>
            </a:r>
          </a:p>
        </p:txBody>
      </p:sp>
      <p:sp>
        <p:nvSpPr>
          <p:cNvPr id="31749" name="投影片編號版面配置區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4DC89417-58F1-4DF9-AD29-F5A3A91C307D}" type="slidenum">
              <a:rPr kumimoji="0" lang="en-US" altLang="zh-TW" sz="1200" smtClean="0">
                <a:latin typeface="Times New Roman" panose="02020603050405020304" pitchFamily="18" charset="0"/>
              </a:rPr>
              <a:pPr>
                <a:spcBef>
                  <a:spcPct val="0"/>
                </a:spcBef>
                <a:buClrTx/>
                <a:buSzTx/>
                <a:buFontTx/>
                <a:buNone/>
              </a:pPr>
              <a:t>20</a:t>
            </a:fld>
            <a:endParaRPr kumimoji="0" lang="en-US" altLang="zh-TW" sz="1200" smtClean="0">
              <a:latin typeface="Times New Roman" panose="02020603050405020304" pitchFamily="18" charset="0"/>
            </a:endParaRPr>
          </a:p>
        </p:txBody>
      </p:sp>
      <p:graphicFrame>
        <p:nvGraphicFramePr>
          <p:cNvPr id="31750" name="Nesne 2"/>
          <p:cNvGraphicFramePr>
            <a:graphicFrameLocks noChangeAspect="1"/>
          </p:cNvGraphicFramePr>
          <p:nvPr/>
        </p:nvGraphicFramePr>
        <p:xfrm>
          <a:off x="0" y="2549525"/>
          <a:ext cx="8982075" cy="2403475"/>
        </p:xfrm>
        <a:graphic>
          <a:graphicData uri="http://schemas.openxmlformats.org/presentationml/2006/ole">
            <mc:AlternateContent xmlns:mc="http://schemas.openxmlformats.org/markup-compatibility/2006">
              <mc:Choice xmlns:v="urn:schemas-microsoft-com:vml" Requires="v">
                <p:oleObj spid="_x0000_s31753" name="Visio" r:id="rId3" imgW="10572694" imgH="2829049" progId="Visio.Drawing.15">
                  <p:embed/>
                </p:oleObj>
              </mc:Choice>
              <mc:Fallback>
                <p:oleObj name="Visio" r:id="rId3" imgW="10572694" imgH="2829049" progId="Visio.Drawing.15">
                  <p:embed/>
                  <p:pic>
                    <p:nvPicPr>
                      <p:cNvPr id="0" name="Nesn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525"/>
                        <a:ext cx="8982075"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8"/>
          <p:cNvSpPr>
            <a:spLocks noChangeArrowheads="1"/>
          </p:cNvSpPr>
          <p:nvPr/>
        </p:nvSpPr>
        <p:spPr bwMode="auto">
          <a:xfrm>
            <a:off x="152400" y="4745038"/>
            <a:ext cx="2732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600" b="1"/>
              <a:t>ŞEKİL 8 </a:t>
            </a:r>
            <a:r>
              <a:rPr lang="tr-TR" altLang="tr-TR" sz="1600"/>
              <a:t>Bazı Köklü Ağaçlar</a:t>
            </a:r>
            <a:endParaRPr lang="zh-TW" altLang="en-US" sz="1100" baseline="-25000">
              <a:latin typeface="Times New Roman" panose="02020603050405020304" pitchFamily="18" charset="0"/>
              <a:cs typeface="Times New Roman" panose="02020603050405020304" pitchFamily="18" charset="0"/>
            </a:endParaRPr>
          </a:p>
        </p:txBody>
      </p:sp>
      <p:sp>
        <p:nvSpPr>
          <p:cNvPr id="31752"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620713"/>
            <a:ext cx="8686800" cy="461962"/>
          </a:xfrm>
          <a:prstGeom prst="rect">
            <a:avLst/>
          </a:prstGeom>
          <a:ln>
            <a:solidFill>
              <a:schemeClr val="tx1"/>
            </a:solidFill>
          </a:ln>
        </p:spPr>
        <p:txBody>
          <a:bodyPr>
            <a:spAutoFit/>
          </a:bodyPr>
          <a:lstStyle/>
          <a:p>
            <a:pPr eaLnBrk="1" hangingPunct="1">
              <a:defRPr/>
            </a:pPr>
            <a:r>
              <a:rPr lang="en-US" altLang="zh-TW" sz="2400" b="1" kern="0" dirty="0">
                <a:solidFill>
                  <a:srgbClr val="FF3300"/>
                </a:solidFill>
                <a:latin typeface="+mn-lt"/>
                <a:ea typeface="+mn-ea"/>
              </a:rPr>
              <a:t>T</a:t>
            </a:r>
            <a:r>
              <a:rPr lang="tr-TR" altLang="zh-TW" sz="2400" b="1" kern="0" dirty="0">
                <a:solidFill>
                  <a:srgbClr val="FF3300"/>
                </a:solidFill>
                <a:latin typeface="+mn-lt"/>
                <a:ea typeface="+mn-ea"/>
              </a:rPr>
              <a:t>eorem</a:t>
            </a:r>
            <a:r>
              <a:rPr lang="en-US" altLang="zh-TW" sz="2400" b="1" kern="0" dirty="0">
                <a:solidFill>
                  <a:srgbClr val="FF3300"/>
                </a:solidFill>
                <a:latin typeface="+mn-lt"/>
                <a:ea typeface="+mn-ea"/>
              </a:rPr>
              <a:t> 5</a:t>
            </a:r>
            <a:r>
              <a:rPr lang="tr-TR" altLang="zh-TW" sz="2400" b="1" kern="0" dirty="0">
                <a:solidFill>
                  <a:srgbClr val="FF3300"/>
                </a:solidFill>
                <a:latin typeface="+mn-lt"/>
                <a:ea typeface="+mn-ea"/>
              </a:rPr>
              <a:t>:</a:t>
            </a:r>
            <a:r>
              <a:rPr lang="en-US" altLang="zh-TW" b="1" kern="0" dirty="0">
                <a:solidFill>
                  <a:srgbClr val="008000"/>
                </a:solidFill>
                <a:latin typeface="Arial"/>
                <a:ea typeface="新細明體"/>
              </a:rPr>
              <a:t> </a:t>
            </a:r>
            <a:r>
              <a:rPr lang="tr-TR" altLang="zh-TW" dirty="0"/>
              <a:t>Y</a:t>
            </a:r>
            <a:r>
              <a:rPr lang="tr-TR" dirty="0"/>
              <a:t>üksekliği </a:t>
            </a:r>
            <a:r>
              <a:rPr lang="tr-TR" i="1" dirty="0"/>
              <a:t>h</a:t>
            </a:r>
            <a:r>
              <a:rPr lang="tr-TR" dirty="0"/>
              <a:t> olan bir m-li ağaçta en fazla </a:t>
            </a:r>
            <a:r>
              <a:rPr lang="tr-TR" i="1" dirty="0"/>
              <a:t>m</a:t>
            </a:r>
            <a:r>
              <a:rPr lang="tr-TR" i="1" baseline="30000" dirty="0"/>
              <a:t>h</a:t>
            </a:r>
            <a:r>
              <a:rPr lang="tr-TR" i="1" dirty="0"/>
              <a:t> </a:t>
            </a:r>
            <a:r>
              <a:rPr lang="tr-TR" dirty="0"/>
              <a:t>tane yaprak vardır.</a:t>
            </a:r>
          </a:p>
        </p:txBody>
      </p:sp>
      <p:sp>
        <p:nvSpPr>
          <p:cNvPr id="32771" name="投影片編號版面配置區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FCC45B94-0935-49E6-A45E-956CD95932A4}" type="slidenum">
              <a:rPr kumimoji="0" lang="en-US" altLang="zh-TW" sz="1200" smtClean="0">
                <a:latin typeface="Times New Roman" panose="02020603050405020304" pitchFamily="18" charset="0"/>
              </a:rPr>
              <a:pPr>
                <a:spcBef>
                  <a:spcPct val="0"/>
                </a:spcBef>
                <a:buClrTx/>
                <a:buSzTx/>
                <a:buFontTx/>
                <a:buNone/>
              </a:pPr>
              <a:t>21</a:t>
            </a:fld>
            <a:endParaRPr kumimoji="0" lang="en-US" altLang="zh-TW" sz="1200" smtClean="0">
              <a:latin typeface="Times New Roman" panose="02020603050405020304" pitchFamily="18" charset="0"/>
            </a:endParaRPr>
          </a:p>
        </p:txBody>
      </p:sp>
      <p:sp>
        <p:nvSpPr>
          <p:cNvPr id="10" name="Rectangle 3"/>
          <p:cNvSpPr txBox="1">
            <a:spLocks noChangeArrowheads="1"/>
          </p:cNvSpPr>
          <p:nvPr/>
        </p:nvSpPr>
        <p:spPr bwMode="auto">
          <a:xfrm>
            <a:off x="457200" y="1144588"/>
            <a:ext cx="8458200" cy="4191000"/>
          </a:xfrm>
          <a:prstGeom prst="rect">
            <a:avLst/>
          </a:prstGeom>
          <a:noFill/>
          <a:ln w="9525">
            <a:noFill/>
            <a:miter lim="800000"/>
            <a:headEnd/>
            <a:tailEnd/>
          </a:ln>
        </p:spPr>
        <p:txBody>
          <a:bodyPr/>
          <a:lstStyle/>
          <a:p>
            <a:pPr eaLnBrk="1" hangingPunct="1">
              <a:defRPr/>
            </a:pPr>
            <a:r>
              <a:rPr lang="tr-TR" altLang="zh-TW" sz="2400" dirty="0">
                <a:solidFill>
                  <a:srgbClr val="008000"/>
                </a:solidFill>
              </a:rPr>
              <a:t>İspat:</a:t>
            </a:r>
            <a:r>
              <a:rPr lang="en-US" altLang="zh-TW" sz="2400" dirty="0">
                <a:solidFill>
                  <a:srgbClr val="008000"/>
                </a:solidFill>
              </a:rPr>
              <a:t> </a:t>
            </a:r>
            <a:r>
              <a:rPr lang="tr-TR" sz="2000" dirty="0"/>
              <a:t>İspatı, yükseklik üzerine tümevarımla yapalım. yüksekliği 1 olan </a:t>
            </a:r>
            <a:r>
              <a:rPr lang="tr-TR" sz="2000" i="1" dirty="0"/>
              <a:t>m</a:t>
            </a:r>
            <a:r>
              <a:rPr lang="tr-TR" sz="2000" dirty="0"/>
              <a:t>-li ağaçları ele alalım.</a:t>
            </a:r>
            <a:r>
              <a:rPr lang="tr-TR" sz="2800" dirty="0"/>
              <a:t/>
            </a:r>
            <a:br>
              <a:rPr lang="tr-TR" sz="2800" dirty="0"/>
            </a:br>
            <a:r>
              <a:rPr lang="tr-TR" sz="2800" dirty="0"/>
              <a:t> </a:t>
            </a:r>
            <a:r>
              <a:rPr lang="tr-TR" sz="2000" i="1" dirty="0">
                <a:solidFill>
                  <a:srgbClr val="00B0F0"/>
                </a:solidFill>
              </a:rPr>
              <a:t>Temel Adım: </a:t>
            </a:r>
            <a:r>
              <a:rPr lang="tr-TR" sz="2000" dirty="0"/>
              <a:t>Bu ağaçların her biri bir yaprak olan m 'den fazla çocuğu olmayan bir kökü vardır. </a:t>
            </a:r>
          </a:p>
          <a:p>
            <a:pPr eaLnBrk="1" hangingPunct="1">
              <a:defRPr/>
            </a:pPr>
            <a:r>
              <a:rPr lang="tr-TR" sz="2000" dirty="0"/>
              <a:t>Sonucun yüksekliği h’den küçük olan her </a:t>
            </a:r>
            <a:r>
              <a:rPr lang="tr-TR" sz="2000" i="1" dirty="0"/>
              <a:t>m-</a:t>
            </a:r>
            <a:r>
              <a:rPr lang="tr-TR" sz="2000" dirty="0"/>
              <a:t>li ağaç için doğru olduğunu kabul ede­lim; </a:t>
            </a:r>
          </a:p>
          <a:p>
            <a:pPr eaLnBrk="1" hangingPunct="1">
              <a:defRPr/>
            </a:pPr>
            <a:r>
              <a:rPr lang="tr-TR" sz="2000" i="1" dirty="0"/>
              <a:t>T,</a:t>
            </a:r>
            <a:r>
              <a:rPr lang="tr-TR" sz="2000" dirty="0"/>
              <a:t> yüksekliği </a:t>
            </a:r>
            <a:r>
              <a:rPr lang="tr-TR" sz="2000" i="1" dirty="0"/>
              <a:t>h</a:t>
            </a:r>
            <a:r>
              <a:rPr lang="tr-TR" sz="2000" dirty="0"/>
              <a:t> olan herhangi bir m-li ağaç olsun. </a:t>
            </a:r>
          </a:p>
          <a:p>
            <a:pPr marL="342900" indent="-342900" eaLnBrk="1" hangingPunct="1">
              <a:buFont typeface="Arial" panose="020B0604020202020204" pitchFamily="34" charset="0"/>
              <a:buChar char="•"/>
              <a:defRPr/>
            </a:pPr>
            <a:r>
              <a:rPr lang="tr-TR" sz="2000" dirty="0"/>
              <a:t>Bu alt ağaçların her birinin yüksekliği </a:t>
            </a:r>
            <a:r>
              <a:rPr lang="tr-TR" sz="2000" i="1" dirty="0"/>
              <a:t>h</a:t>
            </a:r>
            <a:r>
              <a:rPr lang="tr-TR" sz="2000" dirty="0"/>
              <a:t> — 1 ’den küçüktür veya eşittir. </a:t>
            </a:r>
          </a:p>
          <a:p>
            <a:pPr marL="342900" indent="-342900" eaLnBrk="1" hangingPunct="1">
              <a:buFont typeface="Arial" panose="020B0604020202020204" pitchFamily="34" charset="0"/>
              <a:buChar char="•"/>
              <a:defRPr/>
            </a:pPr>
            <a:r>
              <a:rPr lang="tr-TR" sz="2000" dirty="0"/>
              <a:t>Her böyle köklü köklü ağaçların en fazla </a:t>
            </a:r>
            <a:r>
              <a:rPr lang="tr-TR" sz="2000" i="1" dirty="0"/>
              <a:t>m</a:t>
            </a:r>
            <a:r>
              <a:rPr lang="tr-TR" sz="2000" i="1" baseline="30000" dirty="0"/>
              <a:t>h-1</a:t>
            </a:r>
            <a:r>
              <a:rPr lang="tr-TR" sz="2000" dirty="0"/>
              <a:t> yaprakları vardır. </a:t>
            </a:r>
          </a:p>
          <a:p>
            <a:pPr marL="342900" indent="-342900" eaLnBrk="1" hangingPunct="1">
              <a:buFont typeface="Arial" panose="020B0604020202020204" pitchFamily="34" charset="0"/>
              <a:buChar char="•"/>
              <a:defRPr/>
            </a:pPr>
            <a:r>
              <a:rPr lang="tr-TR" sz="2000" dirty="0"/>
              <a:t>Böyle en fazla </a:t>
            </a:r>
            <a:r>
              <a:rPr lang="tr-TR" sz="2000" i="1" dirty="0"/>
              <a:t>m</a:t>
            </a:r>
            <a:r>
              <a:rPr lang="tr-TR" sz="2000" i="1" baseline="30000" dirty="0"/>
              <a:t>h-1</a:t>
            </a:r>
            <a:r>
              <a:rPr lang="tr-TR" sz="2000" dirty="0"/>
              <a:t> yaprağı olan m tane alt ağaç olduğundan, bu köklü ağacın en fazla </a:t>
            </a:r>
            <a:r>
              <a:rPr lang="tr-TR" sz="2000" i="1" dirty="0"/>
              <a:t>m. m</a:t>
            </a:r>
            <a:r>
              <a:rPr lang="tr-TR" sz="2000" i="1" baseline="30000" dirty="0"/>
              <a:t>h-1</a:t>
            </a:r>
            <a:r>
              <a:rPr lang="tr-TR" sz="2000" dirty="0"/>
              <a:t>  = </a:t>
            </a:r>
            <a:r>
              <a:rPr lang="tr-TR" sz="2000" i="1" dirty="0"/>
              <a:t>m</a:t>
            </a:r>
            <a:r>
              <a:rPr lang="tr-TR" sz="2000" i="1" baseline="30000" dirty="0"/>
              <a:t>h</a:t>
            </a:r>
            <a:r>
              <a:rPr lang="tr-TR" sz="2000" dirty="0"/>
              <a:t> yaprağı vardır. </a:t>
            </a:r>
          </a:p>
        </p:txBody>
      </p:sp>
      <p:sp>
        <p:nvSpPr>
          <p:cNvPr id="11" name="矩形 7"/>
          <p:cNvSpPr/>
          <p:nvPr/>
        </p:nvSpPr>
        <p:spPr>
          <a:xfrm>
            <a:off x="344488" y="4879975"/>
            <a:ext cx="8143875" cy="830263"/>
          </a:xfrm>
          <a:prstGeom prst="rect">
            <a:avLst/>
          </a:prstGeom>
        </p:spPr>
        <p:txBody>
          <a:bodyPr wrap="none">
            <a:spAutoFit/>
          </a:bodyPr>
          <a:lstStyle/>
          <a:p>
            <a:pPr eaLnBrk="1" hangingPunct="1">
              <a:defRPr/>
            </a:pPr>
            <a:r>
              <a:rPr lang="tr-TR" altLang="zh-TW" sz="2000" b="1" kern="0" dirty="0">
                <a:solidFill>
                  <a:srgbClr val="008000"/>
                </a:solidFill>
                <a:latin typeface="Arial"/>
                <a:ea typeface="新細明體"/>
              </a:rPr>
              <a:t>Yani;</a:t>
            </a:r>
            <a:endParaRPr lang="en-US" altLang="zh-TW" sz="2000" b="1" kern="0" dirty="0">
              <a:solidFill>
                <a:srgbClr val="008000"/>
              </a:solidFill>
              <a:latin typeface="Arial"/>
              <a:ea typeface="新細明體"/>
            </a:endParaRPr>
          </a:p>
          <a:p>
            <a:pPr eaLnBrk="1" hangingPunct="1">
              <a:defRPr/>
            </a:pPr>
            <a:r>
              <a:rPr lang="en-US" altLang="zh-TW" sz="2800" b="1" kern="0" dirty="0">
                <a:solidFill>
                  <a:srgbClr val="008000"/>
                </a:solidFill>
                <a:latin typeface="Arial"/>
                <a:ea typeface="新細明體"/>
              </a:rPr>
              <a:t>       </a:t>
            </a:r>
            <a:r>
              <a:rPr lang="en-US" altLang="zh-TW" sz="2800" kern="0" dirty="0">
                <a:latin typeface="Arial"/>
                <a:ea typeface="新細明體"/>
              </a:rPr>
              <a:t># </a:t>
            </a:r>
            <a:r>
              <a:rPr lang="tr-TR" altLang="zh-TW" sz="2800" kern="0" dirty="0">
                <a:latin typeface="Arial"/>
                <a:ea typeface="新細明體"/>
              </a:rPr>
              <a:t>düğümler</a:t>
            </a:r>
            <a:r>
              <a:rPr lang="en-US" altLang="zh-TW" sz="2800" kern="0" dirty="0">
                <a:latin typeface="Arial"/>
                <a:ea typeface="新細明體"/>
              </a:rPr>
              <a:t>= 1+</a:t>
            </a:r>
            <a:r>
              <a:rPr lang="en-US" altLang="zh-TW" sz="2800" i="1" kern="0" dirty="0">
                <a:latin typeface="Times New Roman" pitchFamily="18" charset="0"/>
                <a:ea typeface="新細明體"/>
                <a:cs typeface="Times New Roman" pitchFamily="18" charset="0"/>
              </a:rPr>
              <a:t>m+m</a:t>
            </a:r>
            <a:r>
              <a:rPr lang="en-US" altLang="zh-TW" sz="2800" kern="0" baseline="30000" dirty="0">
                <a:latin typeface="Times New Roman" pitchFamily="18" charset="0"/>
                <a:ea typeface="新細明體"/>
                <a:cs typeface="Times New Roman" pitchFamily="18" charset="0"/>
              </a:rPr>
              <a:t>2</a:t>
            </a:r>
            <a:r>
              <a:rPr lang="en-US" altLang="zh-TW" sz="2800" i="1" kern="0" dirty="0">
                <a:latin typeface="Times New Roman" pitchFamily="18" charset="0"/>
                <a:ea typeface="新細明體"/>
                <a:cs typeface="Times New Roman" pitchFamily="18" charset="0"/>
              </a:rPr>
              <a:t>+…+m</a:t>
            </a:r>
            <a:r>
              <a:rPr lang="en-US" altLang="zh-TW" sz="2800" i="1" kern="0" baseline="30000" dirty="0">
                <a:latin typeface="Times New Roman" pitchFamily="18" charset="0"/>
                <a:ea typeface="新細明體"/>
                <a:cs typeface="Times New Roman" pitchFamily="18" charset="0"/>
              </a:rPr>
              <a:t>h</a:t>
            </a:r>
            <a:r>
              <a:rPr lang="en-US" altLang="zh-TW" sz="2800" i="1" kern="0" dirty="0">
                <a:latin typeface="Times New Roman" pitchFamily="18" charset="0"/>
                <a:ea typeface="新細明體"/>
                <a:cs typeface="Times New Roman" pitchFamily="18" charset="0"/>
              </a:rPr>
              <a:t> = </a:t>
            </a:r>
            <a:r>
              <a:rPr lang="en-US" altLang="zh-TW" sz="2800" kern="0" dirty="0">
                <a:latin typeface="Times New Roman" pitchFamily="18" charset="0"/>
                <a:ea typeface="新細明體"/>
                <a:cs typeface="Times New Roman" pitchFamily="18" charset="0"/>
              </a:rPr>
              <a:t>(</a:t>
            </a:r>
            <a:r>
              <a:rPr lang="en-US" altLang="zh-TW" sz="2800" i="1" kern="0" dirty="0">
                <a:latin typeface="Times New Roman" pitchFamily="18" charset="0"/>
                <a:ea typeface="新細明體"/>
                <a:cs typeface="Times New Roman" pitchFamily="18" charset="0"/>
              </a:rPr>
              <a:t>m</a:t>
            </a:r>
            <a:r>
              <a:rPr lang="en-US" altLang="zh-TW" sz="2800" i="1" kern="0" baseline="30000" dirty="0">
                <a:latin typeface="Times New Roman" pitchFamily="18" charset="0"/>
                <a:ea typeface="新細明體"/>
                <a:cs typeface="Times New Roman" pitchFamily="18" charset="0"/>
              </a:rPr>
              <a:t>h+</a:t>
            </a:r>
            <a:r>
              <a:rPr lang="en-US" altLang="zh-TW" sz="2800" kern="0" baseline="30000" dirty="0">
                <a:latin typeface="Times New Roman" pitchFamily="18" charset="0"/>
                <a:ea typeface="新細明體"/>
                <a:cs typeface="Times New Roman" pitchFamily="18" charset="0"/>
              </a:rPr>
              <a:t>1</a:t>
            </a:r>
            <a:r>
              <a:rPr lang="en-US" altLang="zh-TW" sz="2800" kern="0" dirty="0">
                <a:latin typeface="Symbol" pitchFamily="18" charset="2"/>
                <a:ea typeface="新細明體"/>
                <a:cs typeface="Times New Roman" pitchFamily="18" charset="0"/>
              </a:rPr>
              <a:t>-</a:t>
            </a:r>
            <a:r>
              <a:rPr lang="en-US" altLang="zh-TW" sz="2800" kern="0" dirty="0">
                <a:latin typeface="Times New Roman" pitchFamily="18" charset="0"/>
                <a:ea typeface="新細明體"/>
                <a:cs typeface="Times New Roman" pitchFamily="18" charset="0"/>
              </a:rPr>
              <a:t>1)/(</a:t>
            </a:r>
            <a:r>
              <a:rPr lang="en-US" altLang="zh-TW" sz="2800" i="1" kern="0" dirty="0">
                <a:latin typeface="Times New Roman" pitchFamily="18" charset="0"/>
                <a:ea typeface="新細明體"/>
                <a:cs typeface="Times New Roman" pitchFamily="18" charset="0"/>
              </a:rPr>
              <a:t>m</a:t>
            </a:r>
            <a:r>
              <a:rPr lang="en-US" altLang="zh-TW" sz="2800" kern="0" dirty="0">
                <a:latin typeface="Symbol" pitchFamily="18" charset="2"/>
                <a:ea typeface="新細明體"/>
                <a:cs typeface="Times New Roman" pitchFamily="18" charset="0"/>
              </a:rPr>
              <a:t>-</a:t>
            </a:r>
            <a:r>
              <a:rPr lang="en-US" altLang="zh-TW" sz="2800" kern="0" dirty="0">
                <a:latin typeface="Times New Roman" pitchFamily="18" charset="0"/>
                <a:ea typeface="新細明體"/>
                <a:cs typeface="Times New Roman" pitchFamily="18" charset="0"/>
              </a:rPr>
              <a:t>1)</a:t>
            </a:r>
            <a:endParaRPr lang="zh-TW" altLang="en-US" sz="2800" kern="0" dirty="0">
              <a:solidFill>
                <a:srgbClr val="000000"/>
              </a:solidFill>
              <a:latin typeface="Times New Roman" pitchFamily="18" charset="0"/>
              <a:ea typeface="新細明體"/>
              <a:cs typeface="Times New Roman" pitchFamily="18" charset="0"/>
            </a:endParaRPr>
          </a:p>
        </p:txBody>
      </p:sp>
      <p:sp>
        <p:nvSpPr>
          <p:cNvPr id="12" name="矩形 6"/>
          <p:cNvSpPr/>
          <p:nvPr/>
        </p:nvSpPr>
        <p:spPr>
          <a:xfrm>
            <a:off x="990600" y="5710238"/>
            <a:ext cx="7620000" cy="523875"/>
          </a:xfrm>
          <a:prstGeom prst="rect">
            <a:avLst/>
          </a:prstGeom>
        </p:spPr>
        <p:txBody>
          <a:bodyPr>
            <a:spAutoFit/>
          </a:bodyPr>
          <a:lstStyle/>
          <a:p>
            <a:pPr eaLnBrk="1" hangingPunct="1">
              <a:defRPr/>
            </a:pPr>
            <a:r>
              <a:rPr lang="en-US" altLang="zh-TW" sz="2800" kern="0" dirty="0">
                <a:solidFill>
                  <a:srgbClr val="000000"/>
                </a:solidFill>
                <a:latin typeface="Arial"/>
                <a:ea typeface="新細明體"/>
              </a:rPr>
              <a:t># </a:t>
            </a:r>
            <a:r>
              <a:rPr lang="tr-TR" altLang="zh-TW" sz="2800" kern="0" dirty="0">
                <a:solidFill>
                  <a:srgbClr val="000000"/>
                </a:solidFill>
                <a:latin typeface="Arial"/>
                <a:ea typeface="新細明體"/>
              </a:rPr>
              <a:t>yapraklar</a:t>
            </a:r>
            <a:r>
              <a:rPr lang="en-US" altLang="zh-TW" sz="2800" kern="0" dirty="0">
                <a:solidFill>
                  <a:srgbClr val="000000"/>
                </a:solidFill>
                <a:latin typeface="Arial"/>
                <a:ea typeface="新細明體"/>
              </a:rPr>
              <a:t>= </a:t>
            </a:r>
            <a:r>
              <a:rPr lang="en-US" altLang="zh-TW" sz="2800" i="1" kern="0" dirty="0">
                <a:latin typeface="Times New Roman" pitchFamily="18" charset="0"/>
                <a:ea typeface="新細明體"/>
                <a:cs typeface="Times New Roman" pitchFamily="18" charset="0"/>
              </a:rPr>
              <a:t>m</a:t>
            </a:r>
            <a:r>
              <a:rPr lang="en-US" altLang="zh-TW" sz="2800" i="1" kern="0" baseline="30000" dirty="0">
                <a:latin typeface="Times New Roman" pitchFamily="18" charset="0"/>
                <a:ea typeface="新細明體"/>
                <a:cs typeface="Times New Roman" pitchFamily="18" charset="0"/>
              </a:rPr>
              <a:t>h</a:t>
            </a:r>
            <a:r>
              <a:rPr lang="en-US" altLang="zh-TW" sz="2800" i="1" kern="0" dirty="0">
                <a:latin typeface="Times New Roman" pitchFamily="18" charset="0"/>
                <a:cs typeface="Times New Roman" pitchFamily="18" charset="0"/>
                <a:sym typeface="Symbol" pitchFamily="18" charset="2"/>
              </a:rPr>
              <a:t> </a:t>
            </a:r>
            <a:endParaRPr lang="zh-TW" altLang="en-US" sz="2800" kern="0" dirty="0">
              <a:solidFill>
                <a:srgbClr val="000000"/>
              </a:solidFill>
              <a:latin typeface="Times New Roman" pitchFamily="18" charset="0"/>
              <a:ea typeface="新細明體"/>
              <a:cs typeface="Times New Roman" pitchFamily="18" charset="0"/>
            </a:endParaRPr>
          </a:p>
        </p:txBody>
      </p:sp>
      <p:sp>
        <p:nvSpPr>
          <p:cNvPr id="32775"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04800" y="457200"/>
            <a:ext cx="8229600" cy="762000"/>
          </a:xfrm>
        </p:spPr>
        <p:txBody>
          <a:bodyPr/>
          <a:lstStyle/>
          <a:p>
            <a:pPr eaLnBrk="1" hangingPunct="1"/>
            <a:r>
              <a:rPr lang="en-US" altLang="zh-TW" sz="4000" smtClean="0"/>
              <a:t>1</a:t>
            </a:r>
            <a:r>
              <a:rPr lang="tr-TR" altLang="zh-TW" sz="4000" smtClean="0"/>
              <a:t>1</a:t>
            </a:r>
            <a:r>
              <a:rPr lang="en-US" altLang="zh-TW" sz="4000" smtClean="0"/>
              <a:t>.2 </a:t>
            </a:r>
            <a:r>
              <a:rPr lang="tr-TR" altLang="zh-TW" sz="4000" smtClean="0"/>
              <a:t>Ağaçların Uygulamaları</a:t>
            </a:r>
            <a:endParaRPr lang="en-US" altLang="zh-TW" sz="4000" smtClean="0"/>
          </a:p>
        </p:txBody>
      </p:sp>
      <p:sp>
        <p:nvSpPr>
          <p:cNvPr id="6" name="矩形 5"/>
          <p:cNvSpPr>
            <a:spLocks noChangeArrowheads="1"/>
          </p:cNvSpPr>
          <p:nvPr/>
        </p:nvSpPr>
        <p:spPr bwMode="auto">
          <a:xfrm>
            <a:off x="304800" y="1219200"/>
            <a:ext cx="3959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b="1" u="sng">
                <a:solidFill>
                  <a:srgbClr val="008000"/>
                </a:solidFill>
              </a:rPr>
              <a:t>İkili Arama Ağaçları</a:t>
            </a:r>
            <a:endParaRPr lang="en-US" altLang="zh-TW" u="sng">
              <a:solidFill>
                <a:srgbClr val="000000"/>
              </a:solidFill>
            </a:endParaRPr>
          </a:p>
        </p:txBody>
      </p:sp>
      <p:sp>
        <p:nvSpPr>
          <p:cNvPr id="7" name="矩形 6"/>
          <p:cNvSpPr>
            <a:spLocks noChangeArrowheads="1"/>
          </p:cNvSpPr>
          <p:nvPr/>
        </p:nvSpPr>
        <p:spPr bwMode="auto">
          <a:xfrm>
            <a:off x="381000" y="1828800"/>
            <a:ext cx="8610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2800">
                <a:solidFill>
                  <a:srgbClr val="000000"/>
                </a:solidFill>
              </a:rPr>
              <a:t>Amaç: </a:t>
            </a:r>
            <a:r>
              <a:rPr lang="tr-TR" altLang="tr-TR" sz="2800">
                <a:solidFill>
                  <a:srgbClr val="000000"/>
                </a:solidFill>
              </a:rPr>
              <a:t>Öğeler tam sıralı olduklarında öğeleri verimli bir şekilde bulan bir arama algoritması bulmaktır</a:t>
            </a:r>
            <a:endParaRPr lang="zh-TW" altLang="en-US" sz="2800">
              <a:solidFill>
                <a:srgbClr val="000000"/>
              </a:solidFill>
            </a:endParaRPr>
          </a:p>
        </p:txBody>
      </p:sp>
      <p:sp>
        <p:nvSpPr>
          <p:cNvPr id="8" name="矩形 7"/>
          <p:cNvSpPr/>
          <p:nvPr/>
        </p:nvSpPr>
        <p:spPr>
          <a:xfrm>
            <a:off x="381000" y="2855913"/>
            <a:ext cx="8534400" cy="1570037"/>
          </a:xfrm>
          <a:prstGeom prst="rect">
            <a:avLst/>
          </a:prstGeom>
        </p:spPr>
        <p:txBody>
          <a:bodyPr>
            <a:spAutoFit/>
          </a:bodyPr>
          <a:lstStyle/>
          <a:p>
            <a:pPr eaLnBrk="1" hangingPunct="1">
              <a:defRPr/>
            </a:pPr>
            <a:r>
              <a:rPr lang="tr-TR" altLang="zh-TW" sz="2400" dirty="0">
                <a:solidFill>
                  <a:schemeClr val="bg2">
                    <a:lumMod val="60000"/>
                    <a:lumOff val="40000"/>
                  </a:schemeClr>
                </a:solidFill>
                <a:latin typeface="Arial" charset="0"/>
              </a:rPr>
              <a:t>İkili Arama Ağacı:</a:t>
            </a:r>
            <a:r>
              <a:rPr lang="en-US" altLang="zh-TW" sz="2400" dirty="0">
                <a:solidFill>
                  <a:srgbClr val="000000"/>
                </a:solidFill>
                <a:latin typeface="Arial" charset="0"/>
              </a:rPr>
              <a:t> </a:t>
            </a:r>
            <a:r>
              <a:rPr lang="tr-TR" sz="2400" dirty="0"/>
              <a:t>Bir düğümdeki her çocuk sağ veya sol çocuk olarak alınan, hiçbir düğümün birden fazla sağ veya sol çocuğu olmayan ve her düğüm, öğelerden birisi olan bir anahtar ile etiketlendirilen bir ikili ağaçtır.</a:t>
            </a:r>
            <a:endParaRPr lang="zh-TW" altLang="en-US" sz="1600" dirty="0">
              <a:latin typeface="Arial" charset="0"/>
            </a:endParaRPr>
          </a:p>
        </p:txBody>
      </p:sp>
      <p:sp>
        <p:nvSpPr>
          <p:cNvPr id="9" name="矩形 8"/>
          <p:cNvSpPr>
            <a:spLocks noChangeArrowheads="1"/>
          </p:cNvSpPr>
          <p:nvPr/>
        </p:nvSpPr>
        <p:spPr bwMode="auto">
          <a:xfrm>
            <a:off x="381000" y="4648200"/>
            <a:ext cx="8610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800">
                <a:solidFill>
                  <a:srgbClr val="008000"/>
                </a:solidFill>
              </a:rPr>
              <a:t>Not: </a:t>
            </a:r>
            <a:r>
              <a:rPr lang="tr-TR" altLang="zh-TW" sz="2800">
                <a:solidFill>
                  <a:srgbClr val="008000"/>
                </a:solidFill>
              </a:rPr>
              <a:t> </a:t>
            </a:r>
          </a:p>
          <a:p>
            <a:pPr eaLnBrk="1" hangingPunct="1">
              <a:spcBef>
                <a:spcPct val="0"/>
              </a:spcBef>
              <a:buClrTx/>
              <a:buSzTx/>
              <a:buFontTx/>
              <a:buNone/>
            </a:pPr>
            <a:r>
              <a:rPr lang="tr-TR" altLang="zh-TW" sz="2800">
                <a:solidFill>
                  <a:srgbClr val="008000"/>
                </a:solidFill>
              </a:rPr>
              <a:t>  </a:t>
            </a:r>
            <a:r>
              <a:rPr lang="tr-TR" altLang="zh-TW" sz="2400">
                <a:solidFill>
                  <a:srgbClr val="000000"/>
                </a:solidFill>
              </a:rPr>
              <a:t>Eğer</a:t>
            </a:r>
            <a:r>
              <a:rPr lang="en-US" altLang="zh-TW" sz="2400">
                <a:solidFill>
                  <a:srgbClr val="000000"/>
                </a:solidFill>
              </a:rPr>
              <a:t> </a:t>
            </a:r>
            <a:r>
              <a:rPr lang="en-US" altLang="zh-TW" sz="2400" i="1">
                <a:solidFill>
                  <a:srgbClr val="000000"/>
                </a:solidFill>
                <a:latin typeface="Times New Roman" panose="02020603050405020304" pitchFamily="18" charset="0"/>
                <a:cs typeface="Times New Roman" panose="02020603050405020304" pitchFamily="18" charset="0"/>
              </a:rPr>
              <a:t>w</a:t>
            </a:r>
            <a:r>
              <a:rPr lang="tr-TR" altLang="zh-TW" sz="2400" i="1">
                <a:solidFill>
                  <a:srgbClr val="000000"/>
                </a:solidFill>
                <a:latin typeface="Times New Roman" panose="02020603050405020304" pitchFamily="18" charset="0"/>
                <a:cs typeface="Times New Roman" panose="02020603050405020304" pitchFamily="18" charset="0"/>
              </a:rPr>
              <a:t>, </a:t>
            </a:r>
            <a:r>
              <a:rPr lang="en-US" altLang="zh-TW" sz="2400" i="1">
                <a:solidFill>
                  <a:srgbClr val="000000"/>
                </a:solidFill>
                <a:latin typeface="Times New Roman" panose="02020603050405020304" pitchFamily="18" charset="0"/>
                <a:cs typeface="Times New Roman" panose="02020603050405020304" pitchFamily="18" charset="0"/>
              </a:rPr>
              <a:t>v</a:t>
            </a:r>
            <a:r>
              <a:rPr lang="tr-TR" altLang="zh-TW" sz="2400" i="1">
                <a:solidFill>
                  <a:srgbClr val="000000"/>
                </a:solidFill>
                <a:latin typeface="Times New Roman" panose="02020603050405020304" pitchFamily="18" charset="0"/>
                <a:cs typeface="Times New Roman" panose="02020603050405020304" pitchFamily="18" charset="0"/>
              </a:rPr>
              <a:t>‘</a:t>
            </a:r>
            <a:r>
              <a:rPr lang="tr-TR" altLang="zh-TW" sz="2400">
                <a:solidFill>
                  <a:srgbClr val="000000"/>
                </a:solidFill>
                <a:latin typeface="Times New Roman" panose="02020603050405020304" pitchFamily="18" charset="0"/>
                <a:cs typeface="Times New Roman" panose="02020603050405020304" pitchFamily="18" charset="0"/>
              </a:rPr>
              <a:t>nin sol alt ağacında ise </a:t>
            </a:r>
            <a:r>
              <a:rPr lang="tr-TR" altLang="zh-TW" sz="2400" i="1">
                <a:solidFill>
                  <a:srgbClr val="000000"/>
                </a:solidFill>
                <a:latin typeface="Times New Roman" panose="02020603050405020304" pitchFamily="18" charset="0"/>
                <a:cs typeface="Times New Roman" panose="02020603050405020304" pitchFamily="18" charset="0"/>
              </a:rPr>
              <a:t>etiket</a:t>
            </a:r>
            <a:r>
              <a:rPr lang="en-US" altLang="zh-TW" sz="2400">
                <a:solidFill>
                  <a:srgbClr val="000000"/>
                </a:solidFill>
              </a:rPr>
              <a:t>(</a:t>
            </a:r>
            <a:r>
              <a:rPr lang="en-US" altLang="zh-TW" sz="2400" i="1">
                <a:solidFill>
                  <a:srgbClr val="000000"/>
                </a:solidFill>
                <a:latin typeface="Times New Roman" panose="02020603050405020304" pitchFamily="18" charset="0"/>
                <a:cs typeface="Times New Roman" panose="02020603050405020304" pitchFamily="18" charset="0"/>
              </a:rPr>
              <a:t>v</a:t>
            </a:r>
            <a:r>
              <a:rPr lang="en-US" altLang="zh-TW" sz="2400">
                <a:solidFill>
                  <a:srgbClr val="000000"/>
                </a:solidFill>
              </a:rPr>
              <a:t>) &gt; </a:t>
            </a:r>
            <a:r>
              <a:rPr lang="tr-TR" altLang="zh-TW" sz="2400" i="1">
                <a:solidFill>
                  <a:srgbClr val="000000"/>
                </a:solidFill>
                <a:latin typeface="Times New Roman" panose="02020603050405020304" pitchFamily="18" charset="0"/>
                <a:cs typeface="Times New Roman" panose="02020603050405020304" pitchFamily="18" charset="0"/>
              </a:rPr>
              <a:t>etiket</a:t>
            </a:r>
            <a:r>
              <a:rPr lang="en-US" altLang="zh-TW" sz="2400">
                <a:solidFill>
                  <a:srgbClr val="000000"/>
                </a:solidFill>
              </a:rPr>
              <a:t>(</a:t>
            </a:r>
            <a:r>
              <a:rPr lang="en-US" altLang="zh-TW" sz="2400" i="1">
                <a:solidFill>
                  <a:srgbClr val="000000"/>
                </a:solidFill>
                <a:latin typeface="Times New Roman" panose="02020603050405020304" pitchFamily="18" charset="0"/>
                <a:cs typeface="Times New Roman" panose="02020603050405020304" pitchFamily="18" charset="0"/>
              </a:rPr>
              <a:t>w</a:t>
            </a:r>
            <a:r>
              <a:rPr lang="en-US" altLang="zh-TW" sz="2400">
                <a:solidFill>
                  <a:srgbClr val="000000"/>
                </a:solidFill>
              </a:rPr>
              <a:t>)   </a:t>
            </a:r>
            <a:r>
              <a:rPr lang="tr-TR" altLang="zh-TW" sz="2400">
                <a:solidFill>
                  <a:srgbClr val="000000"/>
                </a:solidFill>
              </a:rPr>
              <a:t> </a:t>
            </a:r>
            <a:r>
              <a:rPr lang="en-US" altLang="zh-TW" sz="2400">
                <a:solidFill>
                  <a:srgbClr val="000000"/>
                </a:solidFill>
              </a:rPr>
              <a:t/>
            </a:r>
            <a:br>
              <a:rPr lang="en-US" altLang="zh-TW" sz="2400">
                <a:solidFill>
                  <a:srgbClr val="000000"/>
                </a:solidFill>
              </a:rPr>
            </a:br>
            <a:r>
              <a:rPr lang="en-US" altLang="zh-TW" sz="2400">
                <a:solidFill>
                  <a:srgbClr val="000000"/>
                </a:solidFill>
              </a:rPr>
              <a:t>  </a:t>
            </a:r>
            <a:r>
              <a:rPr lang="tr-TR" altLang="zh-TW" sz="2400">
                <a:solidFill>
                  <a:srgbClr val="000000"/>
                </a:solidFill>
              </a:rPr>
              <a:t>Eğer</a:t>
            </a:r>
            <a:r>
              <a:rPr lang="en-US" altLang="zh-TW" sz="2400">
                <a:solidFill>
                  <a:srgbClr val="000000"/>
                </a:solidFill>
              </a:rPr>
              <a:t> </a:t>
            </a:r>
            <a:r>
              <a:rPr lang="en-US" altLang="zh-TW" sz="2400" i="1">
                <a:solidFill>
                  <a:srgbClr val="000000"/>
                </a:solidFill>
                <a:latin typeface="Times New Roman" panose="02020603050405020304" pitchFamily="18" charset="0"/>
                <a:cs typeface="Times New Roman" panose="02020603050405020304" pitchFamily="18" charset="0"/>
              </a:rPr>
              <a:t>w</a:t>
            </a:r>
            <a:r>
              <a:rPr lang="tr-TR" altLang="zh-TW" sz="2400" i="1">
                <a:solidFill>
                  <a:srgbClr val="000000"/>
                </a:solidFill>
                <a:latin typeface="Times New Roman" panose="02020603050405020304" pitchFamily="18" charset="0"/>
                <a:cs typeface="Times New Roman" panose="02020603050405020304" pitchFamily="18" charset="0"/>
              </a:rPr>
              <a:t>, </a:t>
            </a:r>
            <a:r>
              <a:rPr lang="en-US" altLang="zh-TW" sz="2400" i="1">
                <a:solidFill>
                  <a:srgbClr val="000000"/>
                </a:solidFill>
                <a:latin typeface="Times New Roman" panose="02020603050405020304" pitchFamily="18" charset="0"/>
                <a:cs typeface="Times New Roman" panose="02020603050405020304" pitchFamily="18" charset="0"/>
              </a:rPr>
              <a:t>v</a:t>
            </a:r>
            <a:r>
              <a:rPr lang="tr-TR" altLang="zh-TW" sz="2400" i="1">
                <a:solidFill>
                  <a:srgbClr val="000000"/>
                </a:solidFill>
                <a:latin typeface="Times New Roman" panose="02020603050405020304" pitchFamily="18" charset="0"/>
                <a:cs typeface="Times New Roman" panose="02020603050405020304" pitchFamily="18" charset="0"/>
              </a:rPr>
              <a:t>‘</a:t>
            </a:r>
            <a:r>
              <a:rPr lang="tr-TR" altLang="zh-TW" sz="2400">
                <a:solidFill>
                  <a:srgbClr val="000000"/>
                </a:solidFill>
                <a:latin typeface="Times New Roman" panose="02020603050405020304" pitchFamily="18" charset="0"/>
                <a:cs typeface="Times New Roman" panose="02020603050405020304" pitchFamily="18" charset="0"/>
              </a:rPr>
              <a:t>nin sağ alt ağacında ise </a:t>
            </a:r>
            <a:r>
              <a:rPr lang="tr-TR" altLang="zh-TW" sz="2400" i="1">
                <a:solidFill>
                  <a:srgbClr val="000000"/>
                </a:solidFill>
                <a:latin typeface="Times New Roman" panose="02020603050405020304" pitchFamily="18" charset="0"/>
                <a:cs typeface="Times New Roman" panose="02020603050405020304" pitchFamily="18" charset="0"/>
              </a:rPr>
              <a:t>etiket</a:t>
            </a:r>
            <a:r>
              <a:rPr lang="en-US" altLang="zh-TW" sz="2400">
                <a:solidFill>
                  <a:srgbClr val="000000"/>
                </a:solidFill>
              </a:rPr>
              <a:t>(</a:t>
            </a:r>
            <a:r>
              <a:rPr lang="en-US" altLang="zh-TW" sz="2400" i="1">
                <a:solidFill>
                  <a:srgbClr val="000000"/>
                </a:solidFill>
                <a:latin typeface="Times New Roman" panose="02020603050405020304" pitchFamily="18" charset="0"/>
                <a:cs typeface="Times New Roman" panose="02020603050405020304" pitchFamily="18" charset="0"/>
              </a:rPr>
              <a:t>v</a:t>
            </a:r>
            <a:r>
              <a:rPr lang="en-US" altLang="zh-TW" sz="2400">
                <a:solidFill>
                  <a:srgbClr val="000000"/>
                </a:solidFill>
              </a:rPr>
              <a:t>) &lt; </a:t>
            </a:r>
            <a:r>
              <a:rPr lang="tr-TR" altLang="zh-TW" sz="2400" i="1">
                <a:solidFill>
                  <a:srgbClr val="000000"/>
                </a:solidFill>
                <a:latin typeface="Times New Roman" panose="02020603050405020304" pitchFamily="18" charset="0"/>
                <a:cs typeface="Times New Roman" panose="02020603050405020304" pitchFamily="18" charset="0"/>
              </a:rPr>
              <a:t>etiket</a:t>
            </a:r>
            <a:r>
              <a:rPr lang="en-US" altLang="zh-TW" sz="2400">
                <a:solidFill>
                  <a:srgbClr val="000000"/>
                </a:solidFill>
              </a:rPr>
              <a:t>(</a:t>
            </a:r>
            <a:r>
              <a:rPr lang="en-US" altLang="zh-TW" sz="2400" i="1">
                <a:solidFill>
                  <a:srgbClr val="000000"/>
                </a:solidFill>
                <a:latin typeface="Times New Roman" panose="02020603050405020304" pitchFamily="18" charset="0"/>
                <a:cs typeface="Times New Roman" panose="02020603050405020304" pitchFamily="18" charset="0"/>
              </a:rPr>
              <a:t>w</a:t>
            </a:r>
            <a:r>
              <a:rPr lang="en-US" altLang="zh-TW" sz="2400">
                <a:solidFill>
                  <a:srgbClr val="000000"/>
                </a:solidFill>
              </a:rPr>
              <a:t>) </a:t>
            </a:r>
            <a:endParaRPr lang="zh-TW" altLang="en-US" sz="1600">
              <a:solidFill>
                <a:srgbClr val="000000"/>
              </a:solidFill>
            </a:endParaRPr>
          </a:p>
        </p:txBody>
      </p:sp>
      <p:sp>
        <p:nvSpPr>
          <p:cNvPr id="33799" name="投影片編號版面配置區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D4560586-359D-4FFB-8308-452B334CEA1B}" type="slidenum">
              <a:rPr kumimoji="0" lang="en-US" altLang="zh-TW" sz="1200" smtClean="0">
                <a:latin typeface="Times New Roman" panose="02020603050405020304" pitchFamily="18" charset="0"/>
              </a:rPr>
              <a:pPr>
                <a:spcBef>
                  <a:spcPct val="0"/>
                </a:spcBef>
                <a:buClrTx/>
                <a:buSzTx/>
                <a:buFontTx/>
                <a:buNone/>
              </a:pPr>
              <a:t>22</a:t>
            </a:fld>
            <a:endParaRPr kumimoji="0" lang="en-US" altLang="zh-TW" sz="1200" smtClean="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2400" y="533400"/>
            <a:ext cx="8839200" cy="1446213"/>
          </a:xfrm>
          <a:prstGeom prst="rect">
            <a:avLst/>
          </a:prstGeom>
        </p:spPr>
        <p:txBody>
          <a:bodyPr>
            <a:spAutoFit/>
          </a:bodyPr>
          <a:lstStyle/>
          <a:p>
            <a:pPr eaLnBrk="1" hangingPunct="1">
              <a:defRPr/>
            </a:pPr>
            <a:r>
              <a:rPr lang="tr-TR" altLang="zh-TW" sz="2400" b="1" kern="0" dirty="0">
                <a:solidFill>
                  <a:srgbClr val="008000"/>
                </a:solidFill>
                <a:latin typeface="Arial"/>
                <a:ea typeface="新細明體"/>
                <a:cs typeface="+mj-cs"/>
              </a:rPr>
              <a:t>Örnek</a:t>
            </a:r>
            <a:r>
              <a:rPr lang="en-US" altLang="zh-TW" sz="2400" b="1" kern="0" dirty="0">
                <a:solidFill>
                  <a:srgbClr val="008000"/>
                </a:solidFill>
                <a:latin typeface="Arial"/>
                <a:ea typeface="新細明體"/>
                <a:cs typeface="+mj-cs"/>
              </a:rPr>
              <a:t>1 </a:t>
            </a:r>
            <a:r>
              <a:rPr lang="tr-TR" sz="2400" dirty="0"/>
              <a:t>Matematik, fizik, coğrafya, zooloji, meteoroloji, jeoloji, psikoloji ve kimya kelimelerinin İngiliz­celerini kullanarak bir ikili arama ağacı oluşturunuz (alfabetik sıra ile)., </a:t>
            </a:r>
            <a:br>
              <a:rPr lang="tr-TR" sz="2400" dirty="0"/>
            </a:br>
            <a:r>
              <a:rPr lang="tr-TR" sz="1600" i="1" dirty="0"/>
              <a:t>(mathematics, physics, geography, zoology, meteorology, geology, psychology, ve chemistry).</a:t>
            </a:r>
          </a:p>
        </p:txBody>
      </p:sp>
      <p:sp>
        <p:nvSpPr>
          <p:cNvPr id="8" name="矩形 7"/>
          <p:cNvSpPr/>
          <p:nvPr/>
        </p:nvSpPr>
        <p:spPr>
          <a:xfrm>
            <a:off x="152400" y="1960563"/>
            <a:ext cx="1125538" cy="400050"/>
          </a:xfrm>
          <a:prstGeom prst="rect">
            <a:avLst/>
          </a:prstGeom>
        </p:spPr>
        <p:txBody>
          <a:bodyPr wrap="none">
            <a:spAutoFit/>
          </a:bodyPr>
          <a:lstStyle/>
          <a:p>
            <a:pPr eaLnBrk="1" hangingPunct="1">
              <a:defRPr/>
            </a:pPr>
            <a:r>
              <a:rPr lang="tr-TR" altLang="zh-TW" sz="2000" b="1" kern="0" dirty="0">
                <a:solidFill>
                  <a:srgbClr val="008000"/>
                </a:solidFill>
                <a:latin typeface="Arial"/>
                <a:ea typeface="新細明體"/>
              </a:rPr>
              <a:t>Çözüm:</a:t>
            </a:r>
            <a:endParaRPr lang="zh-TW" altLang="en-US" sz="2000" kern="0" baseline="-25000" dirty="0">
              <a:solidFill>
                <a:srgbClr val="000000"/>
              </a:solidFill>
              <a:latin typeface="Times New Roman" pitchFamily="18" charset="0"/>
              <a:ea typeface="新細明體"/>
              <a:cs typeface="Times New Roman" pitchFamily="18" charset="0"/>
            </a:endParaRPr>
          </a:p>
        </p:txBody>
      </p:sp>
      <p:sp>
        <p:nvSpPr>
          <p:cNvPr id="34820"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72DAAD10-2E8A-4FC0-A04C-8D50DEDE21E6}" type="slidenum">
              <a:rPr kumimoji="0" lang="en-US" altLang="zh-TW" sz="1200" smtClean="0">
                <a:latin typeface="Times New Roman" panose="02020603050405020304" pitchFamily="18" charset="0"/>
              </a:rPr>
              <a:pPr>
                <a:spcBef>
                  <a:spcPct val="0"/>
                </a:spcBef>
                <a:buClrTx/>
                <a:buSzTx/>
                <a:buFontTx/>
                <a:buNone/>
              </a:pPr>
              <a:t>23</a:t>
            </a:fld>
            <a:endParaRPr kumimoji="0" lang="en-US" altLang="zh-TW" sz="1200" smtClean="0">
              <a:latin typeface="Times New Roman" panose="02020603050405020304" pitchFamily="18" charset="0"/>
            </a:endParaRPr>
          </a:p>
        </p:txBody>
      </p:sp>
      <p:pic>
        <p:nvPicPr>
          <p:cNvPr id="34821" name="Picture 3" descr="10_2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98700"/>
            <a:ext cx="8763000" cy="42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矩形 8"/>
          <p:cNvSpPr>
            <a:spLocks noChangeArrowheads="1"/>
          </p:cNvSpPr>
          <p:nvPr/>
        </p:nvSpPr>
        <p:spPr bwMode="auto">
          <a:xfrm>
            <a:off x="152400" y="6515100"/>
            <a:ext cx="39449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600" b="1"/>
              <a:t>ŞEKİL1 </a:t>
            </a:r>
            <a:r>
              <a:rPr lang="tr-TR" altLang="tr-TR" sz="1600"/>
              <a:t>Bir İkili Arama Ağacı Oluşturmak</a:t>
            </a:r>
            <a:endParaRPr lang="zh-TW" altLang="en-US" sz="1100" baseline="-25000">
              <a:latin typeface="Times New Roman" panose="02020603050405020304" pitchFamily="18" charset="0"/>
              <a:cs typeface="Times New Roman" panose="02020603050405020304" pitchFamily="18" charset="0"/>
            </a:endParaRPr>
          </a:p>
        </p:txBody>
      </p:sp>
      <p:sp>
        <p:nvSpPr>
          <p:cNvPr id="34823"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9"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內容版面配置區 5"/>
          <p:cNvSpPr>
            <a:spLocks noGrp="1"/>
          </p:cNvSpPr>
          <p:nvPr>
            <p:ph idx="1"/>
          </p:nvPr>
        </p:nvSpPr>
        <p:spPr>
          <a:xfrm>
            <a:off x="228600" y="990600"/>
            <a:ext cx="8915400" cy="5410200"/>
          </a:xfrm>
          <a:ln>
            <a:solidFill>
              <a:srgbClr val="000000"/>
            </a:solidFill>
            <a:miter lim="800000"/>
            <a:headEnd/>
            <a:tailEnd/>
          </a:ln>
        </p:spPr>
        <p:txBody>
          <a:bodyPr/>
          <a:lstStyle/>
          <a:p>
            <a:pPr>
              <a:spcBef>
                <a:spcPts val="300"/>
              </a:spcBef>
              <a:buFont typeface="Wingdings" panose="05000000000000000000" pitchFamily="2" charset="2"/>
              <a:buNone/>
              <a:defRPr/>
            </a:pPr>
            <a:r>
              <a:rPr lang="en-US" altLang="zh-TW" sz="2100" b="1" dirty="0" smtClean="0">
                <a:latin typeface="Times New Roman" panose="02020603050405020304" pitchFamily="18" charset="0"/>
                <a:cs typeface="Times New Roman" panose="02020603050405020304" pitchFamily="18" charset="0"/>
              </a:rPr>
              <a:t>Procedure</a:t>
            </a:r>
            <a:r>
              <a:rPr lang="en-US" altLang="zh-TW" sz="2100" dirty="0" smtClean="0">
                <a:latin typeface="Times New Roman" panose="02020603050405020304" pitchFamily="18" charset="0"/>
                <a:cs typeface="Times New Roman" panose="02020603050405020304" pitchFamily="18" charset="0"/>
              </a:rPr>
              <a:t> </a:t>
            </a:r>
            <a:r>
              <a:rPr lang="tr-TR" altLang="zh-TW" sz="2100" i="1" dirty="0" smtClean="0">
                <a:latin typeface="Times New Roman" panose="02020603050405020304" pitchFamily="18" charset="0"/>
                <a:cs typeface="Times New Roman" panose="02020603050405020304" pitchFamily="18" charset="0"/>
              </a:rPr>
              <a:t>yerleştirme</a:t>
            </a:r>
            <a:r>
              <a:rPr lang="en-US" altLang="zh-TW" sz="2100" dirty="0" smtClean="0">
                <a:latin typeface="Times New Roman" panose="02020603050405020304" pitchFamily="18" charset="0"/>
                <a:cs typeface="Times New Roman" panose="02020603050405020304" pitchFamily="18" charset="0"/>
              </a:rPr>
              <a:t>(</a:t>
            </a:r>
            <a:r>
              <a:rPr lang="en-US" altLang="zh-TW" sz="2100" i="1" dirty="0" smtClean="0">
                <a:latin typeface="Times New Roman" panose="02020603050405020304" pitchFamily="18" charset="0"/>
                <a:cs typeface="Times New Roman" panose="02020603050405020304" pitchFamily="18" charset="0"/>
              </a:rPr>
              <a:t>T</a:t>
            </a:r>
            <a:r>
              <a:rPr lang="en-US" altLang="zh-TW" sz="2100" dirty="0" smtClean="0">
                <a:latin typeface="Times New Roman" panose="02020603050405020304" pitchFamily="18" charset="0"/>
                <a:cs typeface="Times New Roman" panose="02020603050405020304" pitchFamily="18" charset="0"/>
              </a:rPr>
              <a:t>: </a:t>
            </a:r>
            <a:r>
              <a:rPr lang="tr-TR" altLang="zh-TW" sz="2100" dirty="0" smtClean="0">
                <a:latin typeface="Times New Roman" panose="02020603050405020304" pitchFamily="18" charset="0"/>
                <a:cs typeface="Times New Roman" panose="02020603050405020304" pitchFamily="18" charset="0"/>
              </a:rPr>
              <a:t>ikili arama ağacı</a:t>
            </a:r>
            <a:r>
              <a:rPr lang="en-US" altLang="zh-TW" sz="2100" dirty="0" smtClean="0">
                <a:latin typeface="Times New Roman" panose="02020603050405020304" pitchFamily="18" charset="0"/>
                <a:cs typeface="Times New Roman" panose="02020603050405020304" pitchFamily="18" charset="0"/>
              </a:rPr>
              <a:t>, </a:t>
            </a:r>
            <a:r>
              <a:rPr lang="en-US" altLang="zh-TW" sz="2100" i="1" dirty="0" smtClean="0">
                <a:latin typeface="Times New Roman" panose="02020603050405020304" pitchFamily="18" charset="0"/>
                <a:cs typeface="Times New Roman" panose="02020603050405020304" pitchFamily="18" charset="0"/>
              </a:rPr>
              <a:t>x</a:t>
            </a:r>
            <a:r>
              <a:rPr lang="en-US" altLang="zh-TW" sz="2100" dirty="0" smtClean="0">
                <a:latin typeface="Times New Roman" panose="02020603050405020304" pitchFamily="18" charset="0"/>
                <a:cs typeface="Times New Roman" panose="02020603050405020304" pitchFamily="18" charset="0"/>
              </a:rPr>
              <a:t>: </a:t>
            </a:r>
            <a:r>
              <a:rPr lang="tr-TR" altLang="zh-TW" sz="2100" dirty="0" smtClean="0">
                <a:latin typeface="Times New Roman" panose="02020603050405020304" pitchFamily="18" charset="0"/>
                <a:cs typeface="Times New Roman" panose="02020603050405020304" pitchFamily="18" charset="0"/>
              </a:rPr>
              <a:t>nesne</a:t>
            </a:r>
            <a:r>
              <a:rPr lang="en-US" altLang="zh-TW" sz="2100" dirty="0" smtClean="0">
                <a:latin typeface="Times New Roman" panose="02020603050405020304" pitchFamily="18" charset="0"/>
                <a:cs typeface="Times New Roman" panose="02020603050405020304" pitchFamily="18" charset="0"/>
              </a:rPr>
              <a:t>)</a:t>
            </a:r>
          </a:p>
          <a:p>
            <a:pPr>
              <a:spcBef>
                <a:spcPts val="300"/>
              </a:spcBef>
              <a:buFont typeface="Wingdings" panose="05000000000000000000" pitchFamily="2" charset="2"/>
              <a:buNone/>
              <a:defRPr/>
            </a:pPr>
            <a:r>
              <a:rPr lang="en-US" altLang="zh-TW" sz="2100" i="1" dirty="0" smtClean="0">
                <a:latin typeface="Times New Roman" panose="02020603050405020304" pitchFamily="18" charset="0"/>
                <a:cs typeface="Times New Roman" panose="02020603050405020304" pitchFamily="18" charset="0"/>
              </a:rPr>
              <a:t>v </a:t>
            </a:r>
            <a:r>
              <a:rPr lang="en-US" altLang="zh-TW" sz="2100" dirty="0" smtClean="0">
                <a:latin typeface="Times New Roman" panose="02020603050405020304" pitchFamily="18" charset="0"/>
                <a:cs typeface="Times New Roman" panose="02020603050405020304" pitchFamily="18" charset="0"/>
              </a:rPr>
              <a:t>:= </a:t>
            </a:r>
            <a:r>
              <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rPr>
              <a:t>T</a:t>
            </a:r>
            <a:r>
              <a:rPr lang="tr-TR" altLang="zh-TW" sz="2100" dirty="0" smtClean="0">
                <a:latin typeface="Times New Roman" panose="02020603050405020304" pitchFamily="18" charset="0"/>
                <a:cs typeface="Times New Roman" panose="02020603050405020304" pitchFamily="18" charset="0"/>
                <a:sym typeface="Symbol" panose="05050102010706020507" pitchFamily="18" charset="2"/>
              </a:rPr>
              <a:t> ağacının kökü</a:t>
            </a:r>
            <a:endPar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defRPr/>
            </a:pPr>
            <a:r>
              <a:rPr lang="tr-TR" sz="2100" dirty="0">
                <a:latin typeface="Times New Roman" panose="02020603050405020304" pitchFamily="18" charset="0"/>
                <a:cs typeface="Times New Roman" panose="02020603050405020304" pitchFamily="18" charset="0"/>
              </a:rPr>
              <a:t>{T ağacında olmayan bir düğüm null değerindedir} </a:t>
            </a:r>
          </a:p>
          <a:p>
            <a:pPr>
              <a:spcBef>
                <a:spcPts val="300"/>
              </a:spcBef>
              <a:buFont typeface="Wingdings" panose="05000000000000000000" pitchFamily="2" charset="2"/>
              <a:buNone/>
              <a:defRPr/>
            </a:pPr>
            <a:r>
              <a:rPr lang="en-US" altLang="zh-TW" sz="2100" b="1" dirty="0" smtClean="0">
                <a:latin typeface="Times New Roman" panose="02020603050405020304" pitchFamily="18" charset="0"/>
                <a:cs typeface="Times New Roman" panose="02020603050405020304" pitchFamily="18" charset="0"/>
              </a:rPr>
              <a:t>while </a:t>
            </a:r>
            <a:r>
              <a:rPr lang="en-US" altLang="zh-TW" sz="2100" i="1" dirty="0" smtClean="0">
                <a:latin typeface="Times New Roman" panose="02020603050405020304" pitchFamily="18" charset="0"/>
                <a:cs typeface="Times New Roman" panose="02020603050405020304" pitchFamily="18" charset="0"/>
              </a:rPr>
              <a:t>v </a:t>
            </a:r>
            <a:r>
              <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TW" sz="2100" i="1" dirty="0" smtClean="0">
                <a:latin typeface="Times New Roman" panose="02020603050405020304" pitchFamily="18" charset="0"/>
                <a:cs typeface="Times New Roman" panose="02020603050405020304" pitchFamily="18" charset="0"/>
                <a:sym typeface="Symbol" panose="05050102010706020507" pitchFamily="18" charset="2"/>
              </a:rPr>
              <a:t>null</a:t>
            </a:r>
            <a:r>
              <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rPr>
              <a:t> </a:t>
            </a:r>
            <a:r>
              <a:rPr lang="tr-TR" altLang="zh-TW" sz="2100" dirty="0" smtClean="0">
                <a:latin typeface="Times New Roman" panose="02020603050405020304" pitchFamily="18" charset="0"/>
                <a:cs typeface="Times New Roman" panose="02020603050405020304" pitchFamily="18" charset="0"/>
                <a:sym typeface="Symbol" panose="05050102010706020507" pitchFamily="18" charset="2"/>
              </a:rPr>
              <a:t>ve</a:t>
            </a:r>
            <a:r>
              <a:rPr lang="tr-TR" altLang="zh-TW" sz="2100" i="1" dirty="0" smtClean="0">
                <a:latin typeface="Times New Roman" panose="02020603050405020304" pitchFamily="18" charset="0"/>
                <a:cs typeface="Times New Roman" panose="02020603050405020304" pitchFamily="18" charset="0"/>
                <a:sym typeface="Symbol" panose="05050102010706020507" pitchFamily="18" charset="2"/>
              </a:rPr>
              <a:t> etiket</a:t>
            </a:r>
            <a:r>
              <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rPr>
              <a:t>)  </a:t>
            </a:r>
            <a:r>
              <a:rPr lang="en-US" altLang="zh-TW" sz="2100" i="1" dirty="0" smtClean="0">
                <a:latin typeface="Times New Roman" panose="02020603050405020304" pitchFamily="18" charset="0"/>
                <a:cs typeface="Times New Roman" panose="02020603050405020304" pitchFamily="18" charset="0"/>
                <a:sym typeface="Symbol" panose="05050102010706020507" pitchFamily="18" charset="2"/>
              </a:rPr>
              <a:t>x</a:t>
            </a:r>
          </a:p>
          <a:p>
            <a:pPr>
              <a:spcBef>
                <a:spcPts val="300"/>
              </a:spcBef>
              <a:buFont typeface="Wingdings" panose="05000000000000000000" pitchFamily="2" charset="2"/>
              <a:buNone/>
              <a:defRPr/>
            </a:pPr>
            <a:r>
              <a:rPr lang="en-US" altLang="zh-TW" sz="2100" b="1" dirty="0" smtClean="0">
                <a:latin typeface="Times New Roman" panose="02020603050405020304" pitchFamily="18" charset="0"/>
                <a:cs typeface="Times New Roman" panose="02020603050405020304" pitchFamily="18" charset="0"/>
                <a:sym typeface="Symbol" panose="05050102010706020507" pitchFamily="18" charset="2"/>
              </a:rPr>
              <a:t>begin</a:t>
            </a:r>
          </a:p>
          <a:p>
            <a:pPr>
              <a:spcBef>
                <a:spcPts val="300"/>
              </a:spcBef>
              <a:buFont typeface="Wingdings" panose="05000000000000000000" pitchFamily="2" charset="2"/>
              <a:buNone/>
              <a:defRPr/>
            </a:pPr>
            <a:r>
              <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TW" sz="2100" b="1" dirty="0" smtClean="0">
                <a:latin typeface="Times New Roman" panose="02020603050405020304" pitchFamily="18" charset="0"/>
                <a:cs typeface="Times New Roman" panose="02020603050405020304" pitchFamily="18" charset="0"/>
                <a:sym typeface="Symbol" panose="05050102010706020507" pitchFamily="18" charset="2"/>
              </a:rPr>
              <a:t>if </a:t>
            </a:r>
            <a:r>
              <a:rPr lang="en-US" altLang="zh-TW" sz="2100" i="1" dirty="0" smtClean="0">
                <a:latin typeface="Times New Roman" panose="02020603050405020304" pitchFamily="18" charset="0"/>
                <a:cs typeface="Times New Roman" panose="02020603050405020304" pitchFamily="18" charset="0"/>
                <a:sym typeface="Symbol" panose="05050102010706020507" pitchFamily="18" charset="2"/>
              </a:rPr>
              <a:t>x</a:t>
            </a:r>
            <a:r>
              <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rPr>
              <a:t> &lt; </a:t>
            </a:r>
            <a:r>
              <a:rPr lang="tr-TR" altLang="zh-TW" sz="2100" i="1" dirty="0" smtClean="0">
                <a:latin typeface="Times New Roman" panose="02020603050405020304" pitchFamily="18" charset="0"/>
                <a:cs typeface="Times New Roman" panose="02020603050405020304" pitchFamily="18" charset="0"/>
                <a:sym typeface="Symbol" panose="05050102010706020507" pitchFamily="18" charset="2"/>
              </a:rPr>
              <a:t>etiket</a:t>
            </a:r>
            <a:r>
              <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dirty="0" smtClean="0">
                <a:latin typeface="Times New Roman" panose="02020603050405020304" pitchFamily="18" charset="0"/>
                <a:cs typeface="Times New Roman" panose="02020603050405020304" pitchFamily="18" charset="0"/>
                <a:sym typeface="Symbol" panose="05050102010706020507" pitchFamily="18" charset="2"/>
              </a:rPr>
              <a:t>v</a:t>
            </a:r>
            <a:r>
              <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TW" sz="2100" b="1" dirty="0" smtClean="0">
                <a:latin typeface="Times New Roman" panose="02020603050405020304" pitchFamily="18" charset="0"/>
                <a:cs typeface="Times New Roman" panose="02020603050405020304" pitchFamily="18" charset="0"/>
                <a:sym typeface="Symbol" panose="05050102010706020507" pitchFamily="18" charset="2"/>
              </a:rPr>
              <a:t>then</a:t>
            </a:r>
            <a:endParaRPr lang="en-US" altLang="zh-TW" sz="2100" b="1" i="1" dirty="0" smtClean="0">
              <a:latin typeface="Times New Roman" panose="02020603050405020304" pitchFamily="18" charset="0"/>
              <a:cs typeface="Times New Roman" panose="02020603050405020304" pitchFamily="18" charset="0"/>
              <a:sym typeface="Symbol" panose="05050102010706020507" pitchFamily="18" charset="2"/>
            </a:endParaRPr>
          </a:p>
          <a:p>
            <a:pPr marL="0" indent="0">
              <a:buFont typeface="Wingdings" panose="05000000000000000000" pitchFamily="2" charset="2"/>
              <a:buNone/>
              <a:defRPr/>
            </a:pPr>
            <a:r>
              <a:rPr lang="en-US" altLang="zh-TW" sz="2000" dirty="0" smtClean="0">
                <a:latin typeface="Times New Roman" panose="02020603050405020304" pitchFamily="18" charset="0"/>
                <a:cs typeface="Times New Roman" panose="02020603050405020304" pitchFamily="18" charset="0"/>
                <a:sym typeface="Symbol" panose="05050102010706020507" pitchFamily="18" charset="2"/>
              </a:rPr>
              <a:t>               </a:t>
            </a:r>
            <a:r>
              <a:rPr lang="tr-TR" sz="2000" b="1" dirty="0">
                <a:latin typeface="Times New Roman" panose="02020603050405020304" pitchFamily="18" charset="0"/>
                <a:cs typeface="Times New Roman" panose="02020603050405020304" pitchFamily="18" charset="0"/>
              </a:rPr>
              <a:t>if </a:t>
            </a:r>
            <a:r>
              <a:rPr lang="tr-TR" sz="2000" dirty="0">
                <a:latin typeface="Times New Roman" panose="02020603050405020304" pitchFamily="18" charset="0"/>
                <a:cs typeface="Times New Roman" panose="02020603050405020304" pitchFamily="18" charset="0"/>
              </a:rPr>
              <a:t>v’nin sol çocuğu </a:t>
            </a:r>
            <a:r>
              <a:rPr lang="tr-TR" sz="2000" i="1" dirty="0">
                <a:latin typeface="Times New Roman" panose="02020603050405020304" pitchFamily="18" charset="0"/>
                <a:cs typeface="Times New Roman" panose="02020603050405020304" pitchFamily="18" charset="0"/>
              </a:rPr>
              <a:t>≠</a:t>
            </a:r>
            <a:r>
              <a:rPr lang="tr-TR" sz="2000" dirty="0">
                <a:latin typeface="Times New Roman" panose="02020603050405020304" pitchFamily="18" charset="0"/>
                <a:cs typeface="Times New Roman" panose="02020603050405020304" pitchFamily="18" charset="0"/>
              </a:rPr>
              <a:t> </a:t>
            </a:r>
            <a:r>
              <a:rPr lang="tr-TR" sz="2000" i="1" dirty="0">
                <a:latin typeface="Times New Roman" panose="02020603050405020304" pitchFamily="18" charset="0"/>
                <a:cs typeface="Times New Roman" panose="02020603050405020304" pitchFamily="18" charset="0"/>
              </a:rPr>
              <a:t>null </a:t>
            </a:r>
            <a:r>
              <a:rPr lang="tr-TR" sz="2000" dirty="0">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then </a:t>
            </a:r>
            <a:r>
              <a:rPr lang="tr-TR" sz="2000" dirty="0">
                <a:latin typeface="Times New Roman" panose="02020603050405020304" pitchFamily="18" charset="0"/>
                <a:cs typeface="Times New Roman" panose="02020603050405020304" pitchFamily="18" charset="0"/>
              </a:rPr>
              <a:t>v : = v’nin sol </a:t>
            </a:r>
            <a:r>
              <a:rPr lang="tr-TR" sz="2000" dirty="0" smtClean="0">
                <a:latin typeface="Times New Roman" panose="02020603050405020304" pitchFamily="18" charset="0"/>
                <a:cs typeface="Times New Roman" panose="02020603050405020304" pitchFamily="18" charset="0"/>
              </a:rPr>
              <a:t>çocuğu</a:t>
            </a:r>
            <a:r>
              <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rPr>
              <a:t/>
            </a:r>
            <a:br>
              <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rPr>
            </a:br>
            <a:r>
              <a:rPr lang="en-US" altLang="zh-TW" sz="2100" dirty="0" smtClean="0">
                <a:latin typeface="Times New Roman" panose="02020603050405020304" pitchFamily="18" charset="0"/>
                <a:cs typeface="Times New Roman" panose="02020603050405020304" pitchFamily="18" charset="0"/>
                <a:sym typeface="Symbol" panose="05050102010706020507" pitchFamily="18" charset="2"/>
              </a:rPr>
              <a:t>          </a:t>
            </a:r>
            <a:r>
              <a:rPr lang="tr-TR" sz="2000" b="1" dirty="0">
                <a:latin typeface="Times New Roman" panose="02020603050405020304" pitchFamily="18" charset="0"/>
                <a:cs typeface="Times New Roman" panose="02020603050405020304" pitchFamily="18" charset="0"/>
              </a:rPr>
              <a:t>else yeni bir düğümü </a:t>
            </a:r>
            <a:r>
              <a:rPr lang="tr-TR" sz="2000" dirty="0">
                <a:latin typeface="Times New Roman" panose="02020603050405020304" pitchFamily="18" charset="0"/>
                <a:cs typeface="Times New Roman" panose="02020603050405020304" pitchFamily="18" charset="0"/>
              </a:rPr>
              <a:t>v’nin sol çocuğu olarak ekleyiniz ve v := </a:t>
            </a:r>
            <a:r>
              <a:rPr lang="tr-TR" sz="2000" i="1" dirty="0">
                <a:latin typeface="Times New Roman" panose="02020603050405020304" pitchFamily="18" charset="0"/>
                <a:cs typeface="Times New Roman" panose="02020603050405020304" pitchFamily="18" charset="0"/>
              </a:rPr>
              <a:t>null</a:t>
            </a:r>
            <a:r>
              <a:rPr lang="tr-TR" sz="2000" dirty="0">
                <a:latin typeface="Times New Roman" panose="02020603050405020304" pitchFamily="18" charset="0"/>
                <a:cs typeface="Times New Roman" panose="02020603050405020304" pitchFamily="18" charset="0"/>
              </a:rPr>
              <a:t> olarak atayınız, </a:t>
            </a:r>
            <a:r>
              <a:rPr lang="tr-TR" sz="2000" b="1" dirty="0">
                <a:latin typeface="Times New Roman" panose="02020603050405020304" pitchFamily="18" charset="0"/>
                <a:cs typeface="Times New Roman" panose="02020603050405020304" pitchFamily="18" charset="0"/>
              </a:rPr>
              <a:t>else</a:t>
            </a:r>
            <a:endParaRPr lang="tr-TR" sz="20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r>
              <a:rPr lang="tr-TR" sz="2000" b="1" dirty="0" smtClean="0">
                <a:latin typeface="Times New Roman" panose="02020603050405020304" pitchFamily="18" charset="0"/>
                <a:cs typeface="Times New Roman" panose="02020603050405020304" pitchFamily="18" charset="0"/>
              </a:rPr>
              <a:t>               if </a:t>
            </a:r>
            <a:r>
              <a:rPr lang="tr-TR" sz="2000" dirty="0">
                <a:latin typeface="Times New Roman" panose="02020603050405020304" pitchFamily="18" charset="0"/>
                <a:cs typeface="Times New Roman" panose="02020603050405020304" pitchFamily="18" charset="0"/>
              </a:rPr>
              <a:t>v’nin sağ çocuğu A </a:t>
            </a:r>
            <a:r>
              <a:rPr lang="tr-TR" sz="2000" i="1" dirty="0">
                <a:latin typeface="Times New Roman" panose="02020603050405020304" pitchFamily="18" charset="0"/>
                <a:cs typeface="Times New Roman" panose="02020603050405020304" pitchFamily="18" charset="0"/>
              </a:rPr>
              <a:t>null</a:t>
            </a:r>
            <a:r>
              <a:rPr lang="tr-TR" sz="2000" dirty="0">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then </a:t>
            </a:r>
            <a:r>
              <a:rPr lang="tr-TR" sz="2000" dirty="0">
                <a:latin typeface="Times New Roman" panose="02020603050405020304" pitchFamily="18" charset="0"/>
                <a:cs typeface="Times New Roman" panose="02020603050405020304" pitchFamily="18" charset="0"/>
              </a:rPr>
              <a:t>v := v’nin sağ çocuğu</a:t>
            </a:r>
          </a:p>
          <a:p>
            <a:pPr marL="0" indent="0">
              <a:buFont typeface="Wingdings" panose="05000000000000000000" pitchFamily="2" charset="2"/>
              <a:buNone/>
              <a:defRPr/>
            </a:pPr>
            <a:r>
              <a:rPr lang="tr-TR" sz="2000" b="1" dirty="0" smtClean="0">
                <a:latin typeface="Times New Roman" panose="02020603050405020304" pitchFamily="18" charset="0"/>
                <a:cs typeface="Times New Roman" panose="02020603050405020304" pitchFamily="18" charset="0"/>
              </a:rPr>
              <a:t>               else </a:t>
            </a:r>
            <a:r>
              <a:rPr lang="tr-TR" sz="2000" b="1" dirty="0">
                <a:latin typeface="Times New Roman" panose="02020603050405020304" pitchFamily="18" charset="0"/>
                <a:cs typeface="Times New Roman" panose="02020603050405020304" pitchFamily="18" charset="0"/>
              </a:rPr>
              <a:t>yeni bir düğümü </a:t>
            </a:r>
            <a:r>
              <a:rPr lang="tr-TR" sz="2000" dirty="0">
                <a:latin typeface="Times New Roman" panose="02020603050405020304" pitchFamily="18" charset="0"/>
                <a:cs typeface="Times New Roman" panose="02020603050405020304" pitchFamily="18" charset="0"/>
              </a:rPr>
              <a:t>v’nin sağ çocuğu olarak </a:t>
            </a:r>
            <a:r>
              <a:rPr lang="tr-TR" sz="2000" i="1" dirty="0">
                <a:latin typeface="Times New Roman" panose="02020603050405020304" pitchFamily="18" charset="0"/>
                <a:cs typeface="Times New Roman" panose="02020603050405020304" pitchFamily="18" charset="0"/>
              </a:rPr>
              <a:t>T</a:t>
            </a:r>
            <a:r>
              <a:rPr lang="tr-TR" sz="2000" dirty="0">
                <a:latin typeface="Times New Roman" panose="02020603050405020304" pitchFamily="18" charset="0"/>
                <a:cs typeface="Times New Roman" panose="02020603050405020304" pitchFamily="18" charset="0"/>
              </a:rPr>
              <a:t> ağacına ekleyiniz ve v := </a:t>
            </a:r>
            <a:r>
              <a:rPr lang="tr-TR" sz="2000" i="1" dirty="0">
                <a:latin typeface="Times New Roman" panose="02020603050405020304" pitchFamily="18" charset="0"/>
                <a:cs typeface="Times New Roman" panose="02020603050405020304" pitchFamily="18" charset="0"/>
              </a:rPr>
              <a:t>null</a:t>
            </a:r>
            <a:r>
              <a:rPr lang="tr-TR" sz="2000" dirty="0">
                <a:latin typeface="Times New Roman" panose="02020603050405020304" pitchFamily="18" charset="0"/>
                <a:cs typeface="Times New Roman" panose="02020603050405020304" pitchFamily="18" charset="0"/>
              </a:rPr>
              <a:t> olarak atayınız, </a:t>
            </a:r>
            <a:endParaRPr lang="tr-TR" sz="2000" dirty="0" smtClean="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r>
              <a:rPr lang="tr-TR" sz="2000" b="1" dirty="0" smtClean="0">
                <a:latin typeface="Times New Roman" panose="02020603050405020304" pitchFamily="18" charset="0"/>
                <a:cs typeface="Times New Roman" panose="02020603050405020304" pitchFamily="18" charset="0"/>
              </a:rPr>
              <a:t>if </a:t>
            </a:r>
            <a:r>
              <a:rPr lang="tr-TR" sz="2000" i="1" dirty="0">
                <a:latin typeface="Times New Roman" panose="02020603050405020304" pitchFamily="18" charset="0"/>
                <a:cs typeface="Times New Roman" panose="02020603050405020304" pitchFamily="18" charset="0"/>
              </a:rPr>
              <a:t>T ağacının kökii = nııll</a:t>
            </a:r>
            <a:r>
              <a:rPr lang="tr-TR" sz="2000" dirty="0">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then bir </a:t>
            </a:r>
            <a:r>
              <a:rPr lang="tr-TR" sz="2000" dirty="0">
                <a:latin typeface="Times New Roman" panose="02020603050405020304" pitchFamily="18" charset="0"/>
                <a:cs typeface="Times New Roman" panose="02020603050405020304" pitchFamily="18" charset="0"/>
              </a:rPr>
              <a:t>v düğümünü ağaca ekle ve x </a:t>
            </a:r>
            <a:r>
              <a:rPr lang="tr-TR" sz="2000" i="1" dirty="0">
                <a:latin typeface="Times New Roman" panose="02020603050405020304" pitchFamily="18" charset="0"/>
                <a:cs typeface="Times New Roman" panose="02020603050405020304" pitchFamily="18" charset="0"/>
              </a:rPr>
              <a:t>olarak işaretleyiniz.</a:t>
            </a:r>
            <a:br>
              <a:rPr lang="tr-TR" sz="2000" i="1" dirty="0">
                <a:latin typeface="Times New Roman" panose="02020603050405020304" pitchFamily="18" charset="0"/>
                <a:cs typeface="Times New Roman" panose="02020603050405020304" pitchFamily="18" charset="0"/>
              </a:rPr>
            </a:br>
            <a:r>
              <a:rPr lang="tr-TR" sz="2000" i="1" dirty="0">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else if </a:t>
            </a:r>
            <a:r>
              <a:rPr lang="tr-TR" sz="2000" dirty="0">
                <a:latin typeface="Times New Roman" panose="02020603050405020304" pitchFamily="18" charset="0"/>
                <a:cs typeface="Times New Roman" panose="02020603050405020304" pitchFamily="18" charset="0"/>
              </a:rPr>
              <a:t>v null ise veya </a:t>
            </a:r>
            <a:r>
              <a:rPr lang="tr-TR" sz="2000" i="1" dirty="0">
                <a:latin typeface="Times New Roman" panose="02020603050405020304" pitchFamily="18" charset="0"/>
                <a:cs typeface="Times New Roman" panose="02020603050405020304" pitchFamily="18" charset="0"/>
              </a:rPr>
              <a:t>etiket</a:t>
            </a:r>
            <a:r>
              <a:rPr lang="tr-TR" sz="2000" dirty="0">
                <a:latin typeface="Times New Roman" panose="02020603050405020304" pitchFamily="18" charset="0"/>
                <a:cs typeface="Times New Roman" panose="02020603050405020304" pitchFamily="18" charset="0"/>
              </a:rPr>
              <a:t> (v) </a:t>
            </a:r>
            <a:r>
              <a:rPr lang="tr-TR" sz="2000" i="1" dirty="0">
                <a:latin typeface="Times New Roman" panose="02020603050405020304" pitchFamily="18" charset="0"/>
                <a:cs typeface="Times New Roman" panose="02020603050405020304" pitchFamily="18" charset="0"/>
              </a:rPr>
              <a:t>≠</a:t>
            </a:r>
            <a:r>
              <a:rPr lang="tr-TR" sz="2000" dirty="0">
                <a:latin typeface="Times New Roman" panose="02020603050405020304" pitchFamily="18" charset="0"/>
                <a:cs typeface="Times New Roman" panose="02020603050405020304" pitchFamily="18" charset="0"/>
              </a:rPr>
              <a:t> x </a:t>
            </a:r>
            <a:r>
              <a:rPr lang="tr-TR" sz="2000" b="1" dirty="0">
                <a:latin typeface="Times New Roman" panose="02020603050405020304" pitchFamily="18" charset="0"/>
                <a:cs typeface="Times New Roman" panose="02020603050405020304" pitchFamily="18" charset="0"/>
              </a:rPr>
              <a:t>then yeni düğümü </a:t>
            </a:r>
            <a:r>
              <a:rPr lang="tr-TR" sz="2000" dirty="0">
                <a:latin typeface="Times New Roman" panose="02020603050405020304" pitchFamily="18" charset="0"/>
                <a:cs typeface="Times New Roman" panose="02020603050405020304" pitchFamily="18" charset="0"/>
              </a:rPr>
              <a:t>x </a:t>
            </a:r>
            <a:r>
              <a:rPr lang="tr-TR" sz="2000" i="1" dirty="0">
                <a:latin typeface="Times New Roman" panose="02020603050405020304" pitchFamily="18" charset="0"/>
                <a:cs typeface="Times New Roman" panose="02020603050405020304" pitchFamily="18" charset="0"/>
              </a:rPr>
              <a:t>olarak işaretleyiniz ve</a:t>
            </a:r>
            <a:r>
              <a:rPr lang="tr-TR" sz="2000" dirty="0">
                <a:latin typeface="Times New Roman" panose="02020603050405020304" pitchFamily="18" charset="0"/>
                <a:cs typeface="Times New Roman" panose="02020603050405020304" pitchFamily="18" charset="0"/>
              </a:rPr>
              <a:t> v’yi bu yeni düğüm olarak belirleyiniz {v = x’in ağaçtaki yeri}</a:t>
            </a:r>
          </a:p>
        </p:txBody>
      </p:sp>
      <p:sp>
        <p:nvSpPr>
          <p:cNvPr id="36867" name="Rectangle 2"/>
          <p:cNvSpPr>
            <a:spLocks noGrp="1" noChangeArrowheads="1"/>
          </p:cNvSpPr>
          <p:nvPr>
            <p:ph type="title"/>
          </p:nvPr>
        </p:nvSpPr>
        <p:spPr>
          <a:xfrm>
            <a:off x="457200" y="457200"/>
            <a:ext cx="8534400" cy="533400"/>
          </a:xfrm>
        </p:spPr>
        <p:txBody>
          <a:bodyPr/>
          <a:lstStyle/>
          <a:p>
            <a:pPr eaLnBrk="1" hangingPunct="1"/>
            <a:r>
              <a:rPr lang="en-US" altLang="zh-TW" sz="1600" b="1" smtClean="0">
                <a:solidFill>
                  <a:srgbClr val="0000CC"/>
                </a:solidFill>
              </a:rPr>
              <a:t>Algor</a:t>
            </a:r>
            <a:r>
              <a:rPr lang="tr-TR" altLang="zh-TW" sz="1600" b="1" smtClean="0">
                <a:solidFill>
                  <a:srgbClr val="0000CC"/>
                </a:solidFill>
              </a:rPr>
              <a:t>itma</a:t>
            </a:r>
            <a:r>
              <a:rPr lang="en-US" altLang="zh-TW" sz="1600" b="1" smtClean="0">
                <a:solidFill>
                  <a:srgbClr val="0000CC"/>
                </a:solidFill>
              </a:rPr>
              <a:t> 1 </a:t>
            </a:r>
            <a:r>
              <a:rPr lang="en-US" altLang="zh-TW" sz="1600" smtClean="0"/>
              <a:t>(</a:t>
            </a:r>
            <a:r>
              <a:rPr lang="tr-TR" altLang="tr-TR" sz="1600" i="1" u="sng" smtClean="0"/>
              <a:t>İkili Arama Ağacında Nesnelerin Yerlerinin Belirlenmesi ve Eklenmesi</a:t>
            </a:r>
            <a:r>
              <a:rPr lang="en-US" altLang="zh-TW" sz="1600" smtClean="0"/>
              <a:t>) </a:t>
            </a:r>
            <a:endParaRPr lang="en-US" altLang="zh-TW" sz="1400" smtClean="0"/>
          </a:p>
        </p:txBody>
      </p:sp>
      <p:sp>
        <p:nvSpPr>
          <p:cNvPr id="36868"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EE93B6F7-E18E-4260-83C6-A5F83AC8D4B5}" type="slidenum">
              <a:rPr kumimoji="0" lang="en-US" altLang="zh-TW" sz="1200" smtClean="0">
                <a:latin typeface="Times New Roman" panose="02020603050405020304" pitchFamily="18" charset="0"/>
              </a:rPr>
              <a:pPr>
                <a:spcBef>
                  <a:spcPct val="0"/>
                </a:spcBef>
                <a:buClrTx/>
                <a:buSzTx/>
                <a:buFontTx/>
                <a:buNone/>
              </a:pPr>
              <a:t>24</a:t>
            </a:fld>
            <a:endParaRPr kumimoji="0" lang="en-US" altLang="zh-TW" sz="1200" smtClean="0">
              <a:latin typeface="Times New Roman" panose="02020603050405020304" pitchFamily="18" charset="0"/>
            </a:endParaRPr>
          </a:p>
        </p:txBody>
      </p:sp>
      <p:sp>
        <p:nvSpPr>
          <p:cNvPr id="5" name="Rectangle 2"/>
          <p:cNvSpPr txBox="1">
            <a:spLocks noChangeArrowheads="1"/>
          </p:cNvSpPr>
          <p:nvPr/>
        </p:nvSpPr>
        <p:spPr bwMode="auto">
          <a:xfrm>
            <a:off x="5029200" y="76200"/>
            <a:ext cx="4114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2</a:t>
            </a:r>
            <a:r>
              <a:rPr lang="en-US" altLang="zh-TW" sz="2400" kern="0" dirty="0" smtClean="0">
                <a:solidFill>
                  <a:srgbClr val="00B0F0"/>
                </a:solidFill>
              </a:rPr>
              <a:t> </a:t>
            </a:r>
            <a:r>
              <a:rPr lang="tr-TR" altLang="zh-TW" sz="2400" kern="0" dirty="0" smtClean="0">
                <a:solidFill>
                  <a:srgbClr val="00B0F0"/>
                </a:solidFill>
              </a:rPr>
              <a:t>Ağaçların Uygulamaları</a:t>
            </a:r>
            <a:endParaRPr lang="en-US" altLang="zh-TW" sz="2400" kern="0" dirty="0" smtClean="0">
              <a:solidFill>
                <a:srgbClr val="00B0F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2400" y="533400"/>
            <a:ext cx="8839200" cy="769938"/>
          </a:xfrm>
          <a:prstGeom prst="rect">
            <a:avLst/>
          </a:prstGeom>
        </p:spPr>
        <p:txBody>
          <a:bodyPr>
            <a:spAutoFit/>
          </a:bodyPr>
          <a:lstStyle/>
          <a:p>
            <a:pPr eaLnBrk="1" hangingPunct="1">
              <a:defRPr/>
            </a:pPr>
            <a:r>
              <a:rPr lang="tr-TR" altLang="zh-TW" sz="2400" b="1" kern="0" dirty="0">
                <a:solidFill>
                  <a:srgbClr val="008000"/>
                </a:solidFill>
                <a:latin typeface="Arial"/>
                <a:ea typeface="新細明體"/>
                <a:cs typeface="+mj-cs"/>
              </a:rPr>
              <a:t>Örnek </a:t>
            </a:r>
            <a:r>
              <a:rPr lang="en-US" altLang="zh-TW" sz="2400" b="1" kern="0" dirty="0">
                <a:solidFill>
                  <a:srgbClr val="008000"/>
                </a:solidFill>
                <a:latin typeface="Arial"/>
                <a:ea typeface="新細明體"/>
                <a:cs typeface="+mj-cs"/>
              </a:rPr>
              <a:t>2 </a:t>
            </a:r>
            <a:r>
              <a:rPr lang="tr-TR" sz="2000" dirty="0"/>
              <a:t>Algoritma 1 ’i kullanarak </a:t>
            </a:r>
            <a:r>
              <a:rPr lang="tr-TR" sz="2000" i="1" dirty="0"/>
              <a:t>oceanography</a:t>
            </a:r>
            <a:r>
              <a:rPr lang="tr-TR" sz="2000" dirty="0"/>
              <a:t> kelimesini Örnek 1 'deki ağaca yerleştiriniz</a:t>
            </a:r>
            <a:endParaRPr lang="zh-TW" altLang="en-US" sz="2000" kern="0" dirty="0">
              <a:latin typeface="Arial"/>
              <a:ea typeface="新細明體"/>
              <a:cs typeface="+mj-cs"/>
            </a:endParaRPr>
          </a:p>
        </p:txBody>
      </p:sp>
      <p:sp>
        <p:nvSpPr>
          <p:cNvPr id="8" name="矩形 7"/>
          <p:cNvSpPr/>
          <p:nvPr/>
        </p:nvSpPr>
        <p:spPr>
          <a:xfrm>
            <a:off x="152400" y="1447800"/>
            <a:ext cx="1601788" cy="523875"/>
          </a:xfrm>
          <a:prstGeom prst="rect">
            <a:avLst/>
          </a:prstGeom>
        </p:spPr>
        <p:txBody>
          <a:bodyPr wrap="none">
            <a:spAutoFit/>
          </a:bodyPr>
          <a:lstStyle/>
          <a:p>
            <a:pPr eaLnBrk="1" hangingPunct="1">
              <a:defRPr/>
            </a:pPr>
            <a:r>
              <a:rPr lang="tr-TR" altLang="zh-TW" sz="2800" b="1" kern="0" dirty="0">
                <a:solidFill>
                  <a:srgbClr val="008000"/>
                </a:solidFill>
                <a:latin typeface="Arial"/>
                <a:ea typeface="新細明體"/>
              </a:rPr>
              <a:t>Çözüm:</a:t>
            </a:r>
            <a:r>
              <a:rPr lang="en-US" altLang="zh-TW" sz="2800" b="1" kern="0" dirty="0">
                <a:solidFill>
                  <a:srgbClr val="008000"/>
                </a:solidFill>
                <a:latin typeface="Arial"/>
                <a:ea typeface="新細明體"/>
              </a:rPr>
              <a:t> </a:t>
            </a:r>
            <a:endParaRPr lang="zh-TW" altLang="en-US" sz="2800" kern="0" baseline="-25000" dirty="0">
              <a:solidFill>
                <a:srgbClr val="000000"/>
              </a:solidFill>
              <a:latin typeface="Times New Roman" pitchFamily="18" charset="0"/>
              <a:ea typeface="新細明體"/>
              <a:cs typeface="Times New Roman" pitchFamily="18" charset="0"/>
            </a:endParaRPr>
          </a:p>
        </p:txBody>
      </p:sp>
      <p:sp>
        <p:nvSpPr>
          <p:cNvPr id="11" name="Oval 5"/>
          <p:cNvSpPr>
            <a:spLocks noChangeArrowheads="1"/>
          </p:cNvSpPr>
          <p:nvPr/>
        </p:nvSpPr>
        <p:spPr bwMode="auto">
          <a:xfrm>
            <a:off x="3733800" y="5181600"/>
            <a:ext cx="142875" cy="16668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zh-TW" altLang="en-US" sz="2400">
              <a:latin typeface="Times New Roman" panose="02020603050405020304" pitchFamily="18" charset="0"/>
            </a:endParaRPr>
          </a:p>
        </p:txBody>
      </p:sp>
      <p:cxnSp>
        <p:nvCxnSpPr>
          <p:cNvPr id="24" name="直線接點 23"/>
          <p:cNvCxnSpPr>
            <a:endCxn id="38947" idx="5"/>
          </p:cNvCxnSpPr>
          <p:nvPr/>
        </p:nvCxnSpPr>
        <p:spPr bwMode="auto">
          <a:xfrm rot="16200000" flipV="1">
            <a:off x="3098801" y="4556125"/>
            <a:ext cx="849312" cy="5540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群組 68"/>
          <p:cNvGrpSpPr>
            <a:grpSpLocks/>
          </p:cNvGrpSpPr>
          <p:nvPr/>
        </p:nvGrpSpPr>
        <p:grpSpPr bwMode="auto">
          <a:xfrm>
            <a:off x="152400" y="1905000"/>
            <a:ext cx="5899150" cy="3814763"/>
            <a:chOff x="152400" y="1905000"/>
            <a:chExt cx="5899722" cy="3814465"/>
          </a:xfrm>
        </p:grpSpPr>
        <p:sp>
          <p:nvSpPr>
            <p:cNvPr id="38928" name="文字方塊 5"/>
            <p:cNvSpPr txBox="1">
              <a:spLocks noChangeArrowheads="1"/>
            </p:cNvSpPr>
            <p:nvPr/>
          </p:nvSpPr>
          <p:spPr bwMode="auto">
            <a:xfrm>
              <a:off x="4267200" y="5257800"/>
              <a:ext cx="1603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latin typeface="Times New Roman" panose="02020603050405020304" pitchFamily="18" charset="0"/>
                  <a:cs typeface="Times New Roman" panose="02020603050405020304" pitchFamily="18" charset="0"/>
                  <a:sym typeface="Symbol" panose="05050102010706020507" pitchFamily="18" charset="2"/>
                </a:rPr>
                <a:t>psychology</a:t>
              </a:r>
              <a:endParaRPr lang="zh-TW" altLang="en-US" sz="2400">
                <a:latin typeface="Times New Roman" panose="02020603050405020304" pitchFamily="18" charset="0"/>
                <a:cs typeface="Times New Roman" panose="02020603050405020304" pitchFamily="18" charset="0"/>
              </a:endParaRPr>
            </a:p>
          </p:txBody>
        </p:sp>
        <p:sp>
          <p:nvSpPr>
            <p:cNvPr id="38929" name="文字方塊 7"/>
            <p:cNvSpPr txBox="1">
              <a:spLocks noChangeArrowheads="1"/>
            </p:cNvSpPr>
            <p:nvPr/>
          </p:nvSpPr>
          <p:spPr bwMode="auto">
            <a:xfrm>
              <a:off x="152400" y="4419600"/>
              <a:ext cx="13965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latin typeface="Times New Roman" panose="02020603050405020304" pitchFamily="18" charset="0"/>
                  <a:cs typeface="Times New Roman" panose="02020603050405020304" pitchFamily="18" charset="0"/>
                </a:rPr>
                <a:t>chemistry</a:t>
              </a:r>
              <a:endParaRPr lang="zh-TW" altLang="en-US" sz="2400">
                <a:latin typeface="Times New Roman" panose="02020603050405020304" pitchFamily="18" charset="0"/>
                <a:cs typeface="Times New Roman" panose="02020603050405020304" pitchFamily="18" charset="0"/>
              </a:endParaRPr>
            </a:p>
          </p:txBody>
        </p:sp>
        <p:sp>
          <p:nvSpPr>
            <p:cNvPr id="38930" name="Oval 5"/>
            <p:cNvSpPr>
              <a:spLocks noChangeArrowheads="1"/>
            </p:cNvSpPr>
            <p:nvPr/>
          </p:nvSpPr>
          <p:spPr bwMode="auto">
            <a:xfrm>
              <a:off x="1066800" y="4267200"/>
              <a:ext cx="142505" cy="16599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zh-TW" altLang="en-US" sz="2400">
                <a:latin typeface="Times New Roman" panose="02020603050405020304" pitchFamily="18" charset="0"/>
              </a:endParaRPr>
            </a:p>
          </p:txBody>
        </p:sp>
        <p:sp>
          <p:nvSpPr>
            <p:cNvPr id="38931" name="文字方塊 27"/>
            <p:cNvSpPr txBox="1">
              <a:spLocks noChangeArrowheads="1"/>
            </p:cNvSpPr>
            <p:nvPr/>
          </p:nvSpPr>
          <p:spPr bwMode="auto">
            <a:xfrm>
              <a:off x="4114800" y="30480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latin typeface="Times New Roman" panose="02020603050405020304" pitchFamily="18" charset="0"/>
                  <a:cs typeface="Times New Roman" panose="02020603050405020304" pitchFamily="18" charset="0"/>
                </a:rPr>
                <a:t>physics</a:t>
              </a:r>
              <a:endParaRPr lang="zh-TW" altLang="en-US" sz="2400">
                <a:latin typeface="Times New Roman" panose="02020603050405020304" pitchFamily="18" charset="0"/>
                <a:cs typeface="Times New Roman" panose="02020603050405020304" pitchFamily="18" charset="0"/>
              </a:endParaRPr>
            </a:p>
          </p:txBody>
        </p:sp>
        <p:sp>
          <p:nvSpPr>
            <p:cNvPr id="38932" name="Oval 5"/>
            <p:cNvSpPr>
              <a:spLocks noChangeArrowheads="1"/>
            </p:cNvSpPr>
            <p:nvPr/>
          </p:nvSpPr>
          <p:spPr bwMode="auto">
            <a:xfrm>
              <a:off x="3886503" y="3276693"/>
              <a:ext cx="142518" cy="165977"/>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zh-TW" altLang="en-US" sz="2400">
                <a:latin typeface="Times New Roman" panose="02020603050405020304" pitchFamily="18" charset="0"/>
              </a:endParaRPr>
            </a:p>
          </p:txBody>
        </p:sp>
        <p:cxnSp>
          <p:nvCxnSpPr>
            <p:cNvPr id="20" name="直線接點 19"/>
            <p:cNvCxnSpPr>
              <a:stCxn id="38932" idx="1"/>
              <a:endCxn id="38937" idx="0"/>
            </p:cNvCxnSpPr>
            <p:nvPr/>
          </p:nvCxnSpPr>
          <p:spPr bwMode="auto">
            <a:xfrm rot="16200000" flipH="1">
              <a:off x="3874738" y="3332768"/>
              <a:ext cx="954012" cy="8890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a:stCxn id="38932" idx="3"/>
              <a:endCxn id="38947" idx="3"/>
            </p:cNvCxnSpPr>
            <p:nvPr/>
          </p:nvCxnSpPr>
          <p:spPr bwMode="auto">
            <a:xfrm rot="5400000">
              <a:off x="3030904" y="3531994"/>
              <a:ext cx="990523" cy="7620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35" name="文字方塊 47"/>
            <p:cNvSpPr txBox="1">
              <a:spLocks noChangeArrowheads="1"/>
            </p:cNvSpPr>
            <p:nvPr/>
          </p:nvSpPr>
          <p:spPr bwMode="auto">
            <a:xfrm>
              <a:off x="1796478" y="4415135"/>
              <a:ext cx="11753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latin typeface="Times New Roman" panose="02020603050405020304" pitchFamily="18" charset="0"/>
                  <a:cs typeface="Times New Roman" panose="02020603050405020304" pitchFamily="18" charset="0"/>
                </a:rPr>
                <a:t>geology</a:t>
              </a:r>
              <a:endParaRPr lang="zh-TW" altLang="en-US" sz="2400">
                <a:latin typeface="Times New Roman" panose="02020603050405020304" pitchFamily="18" charset="0"/>
                <a:cs typeface="Times New Roman" panose="02020603050405020304" pitchFamily="18" charset="0"/>
              </a:endParaRPr>
            </a:p>
          </p:txBody>
        </p:sp>
        <p:sp>
          <p:nvSpPr>
            <p:cNvPr id="38936" name="Oval 5"/>
            <p:cNvSpPr>
              <a:spLocks noChangeArrowheads="1"/>
            </p:cNvSpPr>
            <p:nvPr/>
          </p:nvSpPr>
          <p:spPr bwMode="auto">
            <a:xfrm>
              <a:off x="2219728" y="4267200"/>
              <a:ext cx="142472" cy="166003"/>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zh-TW" altLang="en-US" sz="2400">
                <a:latin typeface="Times New Roman" panose="02020603050405020304" pitchFamily="18" charset="0"/>
              </a:endParaRPr>
            </a:p>
          </p:txBody>
        </p:sp>
        <p:sp>
          <p:nvSpPr>
            <p:cNvPr id="38937" name="Oval 5"/>
            <p:cNvSpPr>
              <a:spLocks noChangeArrowheads="1"/>
            </p:cNvSpPr>
            <p:nvPr/>
          </p:nvSpPr>
          <p:spPr bwMode="auto">
            <a:xfrm>
              <a:off x="4724400" y="4253602"/>
              <a:ext cx="142475" cy="16599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latin typeface="Times New Roman" panose="02020603050405020304" pitchFamily="18" charset="0"/>
                </a:rPr>
                <a:t> </a:t>
              </a:r>
              <a:endParaRPr lang="zh-TW" altLang="en-US" sz="2400">
                <a:latin typeface="Times New Roman" panose="02020603050405020304" pitchFamily="18" charset="0"/>
              </a:endParaRPr>
            </a:p>
          </p:txBody>
        </p:sp>
        <p:sp>
          <p:nvSpPr>
            <p:cNvPr id="38938" name="文字方塊 12"/>
            <p:cNvSpPr txBox="1">
              <a:spLocks noChangeArrowheads="1"/>
            </p:cNvSpPr>
            <p:nvPr/>
          </p:nvSpPr>
          <p:spPr bwMode="auto">
            <a:xfrm>
              <a:off x="4876800" y="4038600"/>
              <a:ext cx="11753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latin typeface="Times New Roman" panose="02020603050405020304" pitchFamily="18" charset="0"/>
                  <a:cs typeface="Times New Roman" panose="02020603050405020304" pitchFamily="18" charset="0"/>
                </a:rPr>
                <a:t>zoology</a:t>
              </a:r>
              <a:endParaRPr lang="zh-TW" altLang="en-US" sz="2400">
                <a:latin typeface="Times New Roman" panose="02020603050405020304" pitchFamily="18" charset="0"/>
                <a:cs typeface="Times New Roman" panose="02020603050405020304" pitchFamily="18" charset="0"/>
              </a:endParaRPr>
            </a:p>
          </p:txBody>
        </p:sp>
        <p:sp>
          <p:nvSpPr>
            <p:cNvPr id="38939" name="文字方塊 18"/>
            <p:cNvSpPr txBox="1">
              <a:spLocks noChangeArrowheads="1"/>
            </p:cNvSpPr>
            <p:nvPr/>
          </p:nvSpPr>
          <p:spPr bwMode="auto">
            <a:xfrm>
              <a:off x="304800" y="2967335"/>
              <a:ext cx="14830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latin typeface="Times New Roman" panose="02020603050405020304" pitchFamily="18" charset="0"/>
                  <a:cs typeface="Times New Roman" panose="02020603050405020304" pitchFamily="18" charset="0"/>
                </a:rPr>
                <a:t>geography</a:t>
              </a:r>
              <a:endParaRPr lang="zh-TW" altLang="en-US" sz="2400">
                <a:latin typeface="Times New Roman" panose="02020603050405020304" pitchFamily="18" charset="0"/>
                <a:cs typeface="Times New Roman" panose="02020603050405020304" pitchFamily="18" charset="0"/>
              </a:endParaRPr>
            </a:p>
          </p:txBody>
        </p:sp>
        <p:sp>
          <p:nvSpPr>
            <p:cNvPr id="38940" name="Oval 5"/>
            <p:cNvSpPr>
              <a:spLocks noChangeArrowheads="1"/>
            </p:cNvSpPr>
            <p:nvPr/>
          </p:nvSpPr>
          <p:spPr bwMode="auto">
            <a:xfrm>
              <a:off x="1752656" y="3276621"/>
              <a:ext cx="142503" cy="16598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zh-TW" altLang="en-US" sz="2400">
                <a:latin typeface="Times New Roman" panose="02020603050405020304" pitchFamily="18" charset="0"/>
              </a:endParaRPr>
            </a:p>
          </p:txBody>
        </p:sp>
        <p:cxnSp>
          <p:nvCxnSpPr>
            <p:cNvPr id="33" name="直線接點 32"/>
            <p:cNvCxnSpPr>
              <a:endCxn id="38930" idx="7"/>
            </p:cNvCxnSpPr>
            <p:nvPr/>
          </p:nvCxnSpPr>
          <p:spPr bwMode="auto">
            <a:xfrm rot="5400000">
              <a:off x="1039980" y="3501845"/>
              <a:ext cx="938140" cy="6398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a:stCxn id="38940" idx="5"/>
              <a:endCxn id="38936" idx="0"/>
            </p:cNvCxnSpPr>
            <p:nvPr/>
          </p:nvCxnSpPr>
          <p:spPr bwMode="auto">
            <a:xfrm rot="16200000" flipH="1">
              <a:off x="1658365" y="3634409"/>
              <a:ext cx="849246" cy="4159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43" name="Oval 5"/>
            <p:cNvSpPr>
              <a:spLocks noChangeArrowheads="1"/>
            </p:cNvSpPr>
            <p:nvPr/>
          </p:nvSpPr>
          <p:spPr bwMode="auto">
            <a:xfrm>
              <a:off x="2819630" y="2362223"/>
              <a:ext cx="142519" cy="165977"/>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zh-TW" altLang="en-US" sz="2400">
                <a:latin typeface="Times New Roman" panose="02020603050405020304" pitchFamily="18" charset="0"/>
              </a:endParaRPr>
            </a:p>
          </p:txBody>
        </p:sp>
        <p:sp>
          <p:nvSpPr>
            <p:cNvPr id="38944" name="文字方塊 30"/>
            <p:cNvSpPr txBox="1">
              <a:spLocks noChangeArrowheads="1"/>
            </p:cNvSpPr>
            <p:nvPr/>
          </p:nvSpPr>
          <p:spPr bwMode="auto">
            <a:xfrm>
              <a:off x="2057400" y="1905000"/>
              <a:ext cx="1736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latin typeface="Times New Roman" panose="02020603050405020304" pitchFamily="18" charset="0"/>
                  <a:cs typeface="Times New Roman" panose="02020603050405020304" pitchFamily="18" charset="0"/>
                </a:rPr>
                <a:t>mathematics</a:t>
              </a:r>
              <a:endParaRPr lang="zh-TW" altLang="en-US" sz="2400">
                <a:latin typeface="Times New Roman" panose="02020603050405020304" pitchFamily="18" charset="0"/>
                <a:cs typeface="Times New Roman" panose="02020603050405020304" pitchFamily="18" charset="0"/>
              </a:endParaRPr>
            </a:p>
          </p:txBody>
        </p:sp>
        <p:cxnSp>
          <p:nvCxnSpPr>
            <p:cNvPr id="44" name="直線接點 43"/>
            <p:cNvCxnSpPr>
              <a:stCxn id="38943" idx="5"/>
              <a:endCxn id="38932" idx="1"/>
            </p:cNvCxnSpPr>
            <p:nvPr/>
          </p:nvCxnSpPr>
          <p:spPr bwMode="auto">
            <a:xfrm rot="16200000" flipH="1">
              <a:off x="3026123" y="2419226"/>
              <a:ext cx="796863" cy="9652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stCxn id="38943" idx="3"/>
              <a:endCxn id="38940" idx="7"/>
            </p:cNvCxnSpPr>
            <p:nvPr/>
          </p:nvCxnSpPr>
          <p:spPr bwMode="auto">
            <a:xfrm rot="5400000">
              <a:off x="1959220" y="2419226"/>
              <a:ext cx="796863" cy="9652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47" name="Oval 5"/>
            <p:cNvSpPr>
              <a:spLocks noChangeArrowheads="1"/>
            </p:cNvSpPr>
            <p:nvPr/>
          </p:nvSpPr>
          <p:spPr bwMode="auto">
            <a:xfrm>
              <a:off x="3124200" y="4267200"/>
              <a:ext cx="142475" cy="16599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zh-TW" altLang="en-US" sz="2400">
                <a:latin typeface="Times New Roman" panose="02020603050405020304" pitchFamily="18" charset="0"/>
              </a:endParaRPr>
            </a:p>
          </p:txBody>
        </p:sp>
        <p:sp>
          <p:nvSpPr>
            <p:cNvPr id="38948" name="文字方塊 27"/>
            <p:cNvSpPr txBox="1">
              <a:spLocks noChangeArrowheads="1"/>
            </p:cNvSpPr>
            <p:nvPr/>
          </p:nvSpPr>
          <p:spPr bwMode="auto">
            <a:xfrm>
              <a:off x="2438400" y="3810000"/>
              <a:ext cx="1737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latin typeface="Times New Roman" panose="02020603050405020304" pitchFamily="18" charset="0"/>
                  <a:cs typeface="Times New Roman" panose="02020603050405020304" pitchFamily="18" charset="0"/>
                </a:rPr>
                <a:t>meteorology</a:t>
              </a:r>
              <a:endParaRPr lang="zh-TW" altLang="en-US" sz="2400">
                <a:latin typeface="Times New Roman" panose="02020603050405020304" pitchFamily="18" charset="0"/>
                <a:cs typeface="Times New Roman" panose="02020603050405020304" pitchFamily="18" charset="0"/>
              </a:endParaRPr>
            </a:p>
          </p:txBody>
        </p:sp>
        <p:sp>
          <p:nvSpPr>
            <p:cNvPr id="38949" name="Oval 5"/>
            <p:cNvSpPr>
              <a:spLocks noChangeArrowheads="1"/>
            </p:cNvSpPr>
            <p:nvPr/>
          </p:nvSpPr>
          <p:spPr bwMode="auto">
            <a:xfrm>
              <a:off x="4267200" y="5181600"/>
              <a:ext cx="142562" cy="16604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zh-TW" altLang="en-US" sz="2400">
                <a:latin typeface="Times New Roman" panose="02020603050405020304" pitchFamily="18" charset="0"/>
              </a:endParaRPr>
            </a:p>
          </p:txBody>
        </p:sp>
        <p:cxnSp>
          <p:nvCxnSpPr>
            <p:cNvPr id="62" name="直線接點 61"/>
            <p:cNvCxnSpPr/>
            <p:nvPr/>
          </p:nvCxnSpPr>
          <p:spPr bwMode="auto">
            <a:xfrm rot="5400000" flipH="1" flipV="1">
              <a:off x="4151775" y="4535241"/>
              <a:ext cx="861946" cy="4778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文字方塊 5"/>
          <p:cNvSpPr txBox="1">
            <a:spLocks noChangeArrowheads="1"/>
          </p:cNvSpPr>
          <p:nvPr/>
        </p:nvSpPr>
        <p:spPr bwMode="auto">
          <a:xfrm>
            <a:off x="3124200" y="2209800"/>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solidFill>
                  <a:srgbClr val="FF0000"/>
                </a:solidFill>
                <a:latin typeface="Times New Roman" panose="02020603050405020304" pitchFamily="18" charset="0"/>
                <a:cs typeface="Times New Roman" panose="02020603050405020304" pitchFamily="18" charset="0"/>
                <a:sym typeface="Symbol" panose="05050102010706020507" pitchFamily="18" charset="2"/>
              </a:rPr>
              <a:t>v</a:t>
            </a:r>
            <a:endParaRPr lang="zh-TW" altLang="en-US" sz="2400" i="1">
              <a:solidFill>
                <a:srgbClr val="FF0000"/>
              </a:solidFill>
              <a:latin typeface="Times New Roman" panose="02020603050405020304" pitchFamily="18" charset="0"/>
              <a:cs typeface="Times New Roman" panose="02020603050405020304" pitchFamily="18" charset="0"/>
            </a:endParaRPr>
          </a:p>
        </p:txBody>
      </p:sp>
      <p:sp>
        <p:nvSpPr>
          <p:cNvPr id="70" name="Oval 5"/>
          <p:cNvSpPr>
            <a:spLocks noChangeArrowheads="1"/>
          </p:cNvSpPr>
          <p:nvPr/>
        </p:nvSpPr>
        <p:spPr bwMode="auto">
          <a:xfrm>
            <a:off x="2819400" y="2362200"/>
            <a:ext cx="142875" cy="16668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zh-TW" altLang="en-US" sz="2400">
              <a:latin typeface="Times New Roman" panose="02020603050405020304" pitchFamily="18" charset="0"/>
            </a:endParaRPr>
          </a:p>
        </p:txBody>
      </p:sp>
      <p:sp>
        <p:nvSpPr>
          <p:cNvPr id="71" name="文字方塊 5"/>
          <p:cNvSpPr txBox="1">
            <a:spLocks noChangeArrowheads="1"/>
          </p:cNvSpPr>
          <p:nvPr/>
        </p:nvSpPr>
        <p:spPr bwMode="auto">
          <a:xfrm>
            <a:off x="4572000" y="1524000"/>
            <a:ext cx="4389438" cy="400050"/>
          </a:xfrm>
          <a:prstGeom prst="rect">
            <a:avLst/>
          </a:prstGeom>
          <a:noFill/>
          <a:ln w="9525">
            <a:noFill/>
            <a:miter lim="800000"/>
            <a:headEnd/>
            <a:tailEnd/>
          </a:ln>
        </p:spPr>
        <p:txBody>
          <a:bodyPr wrap="none">
            <a:spAutoFit/>
          </a:bodyPr>
          <a:lstStyle/>
          <a:p>
            <a:pPr eaLnBrk="1" hangingPunct="1">
              <a:defRPr/>
            </a:pPr>
            <a:r>
              <a:rPr lang="tr-TR" altLang="zh-TW" sz="2000" i="1" dirty="0">
                <a:solidFill>
                  <a:srgbClr val="FF0000"/>
                </a:solidFill>
                <a:latin typeface="Times New Roman" pitchFamily="18" charset="0"/>
                <a:cs typeface="Times New Roman" pitchFamily="18" charset="0"/>
                <a:sym typeface="Symbol" pitchFamily="18" charset="2"/>
              </a:rPr>
              <a:t>etiket</a:t>
            </a:r>
            <a:r>
              <a:rPr lang="en-US" altLang="zh-TW" sz="2000" dirty="0">
                <a:solidFill>
                  <a:srgbClr val="FF0000"/>
                </a:solidFill>
                <a:latin typeface="Times New Roman" pitchFamily="18" charset="0"/>
                <a:cs typeface="Times New Roman" pitchFamily="18" charset="0"/>
                <a:sym typeface="Symbol" pitchFamily="18" charset="2"/>
              </a:rPr>
              <a:t>(</a:t>
            </a:r>
            <a:r>
              <a:rPr lang="en-US" altLang="zh-TW" sz="2000" i="1" dirty="0">
                <a:solidFill>
                  <a:srgbClr val="FF0000"/>
                </a:solidFill>
                <a:latin typeface="Times New Roman" pitchFamily="18" charset="0"/>
                <a:cs typeface="Times New Roman" pitchFamily="18" charset="0"/>
                <a:sym typeface="Symbol" pitchFamily="18" charset="2"/>
              </a:rPr>
              <a:t>v</a:t>
            </a:r>
            <a:r>
              <a:rPr lang="en-US" altLang="zh-TW" sz="2000" dirty="0">
                <a:solidFill>
                  <a:srgbClr val="FF0000"/>
                </a:solidFill>
                <a:latin typeface="Times New Roman" pitchFamily="18" charset="0"/>
                <a:cs typeface="Times New Roman" pitchFamily="18" charset="0"/>
                <a:sym typeface="Symbol" pitchFamily="18" charset="2"/>
              </a:rPr>
              <a:t>) = mathematics &lt;</a:t>
            </a:r>
            <a:r>
              <a:rPr lang="en-US" altLang="zh-TW" sz="2000" i="1" kern="0" dirty="0">
                <a:solidFill>
                  <a:srgbClr val="FF0000"/>
                </a:solidFill>
                <a:latin typeface="Times New Roman" pitchFamily="18" charset="0"/>
                <a:ea typeface="新細明體"/>
                <a:cs typeface="Times New Roman" pitchFamily="18" charset="0"/>
              </a:rPr>
              <a:t> oceanography</a:t>
            </a:r>
            <a:r>
              <a:rPr lang="en-US" altLang="zh-TW" sz="2000" dirty="0">
                <a:solidFill>
                  <a:srgbClr val="FF0000"/>
                </a:solidFill>
                <a:latin typeface="Times New Roman" pitchFamily="18" charset="0"/>
                <a:cs typeface="Times New Roman" pitchFamily="18" charset="0"/>
                <a:sym typeface="Symbol" pitchFamily="18" charset="2"/>
              </a:rPr>
              <a:t> </a:t>
            </a:r>
            <a:endParaRPr lang="zh-TW" altLang="en-US" sz="2000" dirty="0">
              <a:solidFill>
                <a:srgbClr val="FF0000"/>
              </a:solidFill>
              <a:latin typeface="Times New Roman" pitchFamily="18" charset="0"/>
              <a:cs typeface="Times New Roman" pitchFamily="18" charset="0"/>
            </a:endParaRPr>
          </a:p>
        </p:txBody>
      </p:sp>
      <p:sp>
        <p:nvSpPr>
          <p:cNvPr id="72" name="文字方塊 5"/>
          <p:cNvSpPr txBox="1">
            <a:spLocks noChangeArrowheads="1"/>
          </p:cNvSpPr>
          <p:nvPr/>
        </p:nvSpPr>
        <p:spPr bwMode="auto">
          <a:xfrm>
            <a:off x="4572000" y="2057400"/>
            <a:ext cx="3865563" cy="400050"/>
          </a:xfrm>
          <a:prstGeom prst="rect">
            <a:avLst/>
          </a:prstGeom>
          <a:noFill/>
          <a:ln w="9525">
            <a:noFill/>
            <a:miter lim="800000"/>
            <a:headEnd/>
            <a:tailEnd/>
          </a:ln>
        </p:spPr>
        <p:txBody>
          <a:bodyPr wrap="none">
            <a:spAutoFit/>
          </a:bodyPr>
          <a:lstStyle/>
          <a:p>
            <a:pPr eaLnBrk="1" hangingPunct="1">
              <a:defRPr/>
            </a:pPr>
            <a:r>
              <a:rPr lang="tr-TR" altLang="zh-TW" sz="2000" i="1" dirty="0">
                <a:solidFill>
                  <a:srgbClr val="FF0000"/>
                </a:solidFill>
                <a:latin typeface="Times New Roman" pitchFamily="18" charset="0"/>
                <a:cs typeface="Times New Roman" pitchFamily="18" charset="0"/>
                <a:sym typeface="Symbol" pitchFamily="18" charset="2"/>
              </a:rPr>
              <a:t>etiket</a:t>
            </a:r>
            <a:r>
              <a:rPr lang="en-US" altLang="zh-TW" sz="2000" dirty="0">
                <a:solidFill>
                  <a:srgbClr val="FF0000"/>
                </a:solidFill>
                <a:latin typeface="Times New Roman" pitchFamily="18" charset="0"/>
                <a:cs typeface="Times New Roman" pitchFamily="18" charset="0"/>
                <a:sym typeface="Symbol" pitchFamily="18" charset="2"/>
              </a:rPr>
              <a:t>(</a:t>
            </a:r>
            <a:r>
              <a:rPr lang="en-US" altLang="zh-TW" sz="2000" i="1" dirty="0">
                <a:solidFill>
                  <a:srgbClr val="FF0000"/>
                </a:solidFill>
                <a:latin typeface="Times New Roman" pitchFamily="18" charset="0"/>
                <a:cs typeface="Times New Roman" pitchFamily="18" charset="0"/>
                <a:sym typeface="Symbol" pitchFamily="18" charset="2"/>
              </a:rPr>
              <a:t>v</a:t>
            </a:r>
            <a:r>
              <a:rPr lang="en-US" altLang="zh-TW" sz="2000" dirty="0">
                <a:solidFill>
                  <a:srgbClr val="FF0000"/>
                </a:solidFill>
                <a:latin typeface="Times New Roman" pitchFamily="18" charset="0"/>
                <a:cs typeface="Times New Roman" pitchFamily="18" charset="0"/>
                <a:sym typeface="Symbol" pitchFamily="18" charset="2"/>
              </a:rPr>
              <a:t>) = physics &gt;</a:t>
            </a:r>
            <a:r>
              <a:rPr lang="en-US" altLang="zh-TW" sz="2000" i="1" kern="0" dirty="0">
                <a:solidFill>
                  <a:srgbClr val="FF0000"/>
                </a:solidFill>
                <a:latin typeface="Times New Roman" pitchFamily="18" charset="0"/>
                <a:ea typeface="新細明體"/>
                <a:cs typeface="Times New Roman" pitchFamily="18" charset="0"/>
              </a:rPr>
              <a:t> oceanography</a:t>
            </a:r>
            <a:r>
              <a:rPr lang="en-US" altLang="zh-TW" sz="2000" dirty="0">
                <a:solidFill>
                  <a:srgbClr val="FF0000"/>
                </a:solidFill>
                <a:latin typeface="Times New Roman" pitchFamily="18" charset="0"/>
                <a:cs typeface="Times New Roman" pitchFamily="18" charset="0"/>
                <a:sym typeface="Symbol" pitchFamily="18" charset="2"/>
              </a:rPr>
              <a:t> </a:t>
            </a:r>
            <a:endParaRPr lang="zh-TW" altLang="en-US" sz="2000" dirty="0">
              <a:solidFill>
                <a:srgbClr val="FF0000"/>
              </a:solidFill>
              <a:latin typeface="Times New Roman" pitchFamily="18" charset="0"/>
              <a:cs typeface="Times New Roman" pitchFamily="18" charset="0"/>
            </a:endParaRPr>
          </a:p>
        </p:txBody>
      </p:sp>
      <p:sp>
        <p:nvSpPr>
          <p:cNvPr id="73" name="文字方塊 5"/>
          <p:cNvSpPr txBox="1">
            <a:spLocks noChangeArrowheads="1"/>
          </p:cNvSpPr>
          <p:nvPr/>
        </p:nvSpPr>
        <p:spPr bwMode="auto">
          <a:xfrm>
            <a:off x="4572000" y="2514600"/>
            <a:ext cx="4419600" cy="400050"/>
          </a:xfrm>
          <a:prstGeom prst="rect">
            <a:avLst/>
          </a:prstGeom>
          <a:noFill/>
          <a:ln w="9525">
            <a:noFill/>
            <a:miter lim="800000"/>
            <a:headEnd/>
            <a:tailEnd/>
          </a:ln>
        </p:spPr>
        <p:txBody>
          <a:bodyPr>
            <a:spAutoFit/>
          </a:bodyPr>
          <a:lstStyle/>
          <a:p>
            <a:pPr eaLnBrk="1" hangingPunct="1">
              <a:defRPr/>
            </a:pPr>
            <a:r>
              <a:rPr lang="tr-TR" altLang="zh-TW" sz="2000" i="1" dirty="0">
                <a:solidFill>
                  <a:srgbClr val="FF0000"/>
                </a:solidFill>
                <a:latin typeface="Times New Roman" pitchFamily="18" charset="0"/>
                <a:cs typeface="Times New Roman" pitchFamily="18" charset="0"/>
                <a:sym typeface="Symbol" pitchFamily="18" charset="2"/>
              </a:rPr>
              <a:t>etiket</a:t>
            </a:r>
            <a:r>
              <a:rPr lang="en-US" altLang="zh-TW" sz="2000" dirty="0">
                <a:solidFill>
                  <a:srgbClr val="FF0000"/>
                </a:solidFill>
                <a:latin typeface="Times New Roman" pitchFamily="18" charset="0"/>
                <a:cs typeface="Times New Roman" pitchFamily="18" charset="0"/>
                <a:sym typeface="Symbol" pitchFamily="18" charset="2"/>
              </a:rPr>
              <a:t>(</a:t>
            </a:r>
            <a:r>
              <a:rPr lang="en-US" altLang="zh-TW" sz="2000" i="1" dirty="0">
                <a:solidFill>
                  <a:srgbClr val="FF0000"/>
                </a:solidFill>
                <a:latin typeface="Times New Roman" pitchFamily="18" charset="0"/>
                <a:cs typeface="Times New Roman" pitchFamily="18" charset="0"/>
                <a:sym typeface="Symbol" pitchFamily="18" charset="2"/>
              </a:rPr>
              <a:t>v</a:t>
            </a:r>
            <a:r>
              <a:rPr lang="en-US" altLang="zh-TW" sz="2000" dirty="0">
                <a:solidFill>
                  <a:srgbClr val="FF0000"/>
                </a:solidFill>
                <a:latin typeface="Times New Roman" pitchFamily="18" charset="0"/>
                <a:cs typeface="Times New Roman" pitchFamily="18" charset="0"/>
                <a:sym typeface="Symbol" pitchFamily="18" charset="2"/>
              </a:rPr>
              <a:t>) = </a:t>
            </a:r>
            <a:r>
              <a:rPr lang="en-US" altLang="zh-TW" sz="2000" dirty="0">
                <a:solidFill>
                  <a:srgbClr val="FF0000"/>
                </a:solidFill>
                <a:latin typeface="Times New Roman" pitchFamily="18" charset="0"/>
                <a:cs typeface="Times New Roman" pitchFamily="18" charset="0"/>
              </a:rPr>
              <a:t>meteorology</a:t>
            </a:r>
            <a:r>
              <a:rPr lang="en-US" altLang="zh-TW" sz="2000" dirty="0">
                <a:solidFill>
                  <a:srgbClr val="FF0000"/>
                </a:solidFill>
                <a:latin typeface="Times New Roman" pitchFamily="18" charset="0"/>
                <a:cs typeface="Times New Roman" pitchFamily="18" charset="0"/>
                <a:sym typeface="Symbol" pitchFamily="18" charset="2"/>
              </a:rPr>
              <a:t> &lt;</a:t>
            </a:r>
            <a:r>
              <a:rPr lang="en-US" altLang="zh-TW" sz="2000" i="1" kern="0" dirty="0">
                <a:solidFill>
                  <a:srgbClr val="FF0000"/>
                </a:solidFill>
                <a:latin typeface="Times New Roman" pitchFamily="18" charset="0"/>
                <a:ea typeface="新細明體"/>
                <a:cs typeface="Times New Roman" pitchFamily="18" charset="0"/>
              </a:rPr>
              <a:t> oceanography</a:t>
            </a:r>
            <a:r>
              <a:rPr lang="en-US" altLang="zh-TW" sz="2000" dirty="0">
                <a:solidFill>
                  <a:srgbClr val="FF0000"/>
                </a:solidFill>
                <a:latin typeface="Times New Roman" pitchFamily="18" charset="0"/>
                <a:cs typeface="Times New Roman" pitchFamily="18" charset="0"/>
                <a:sym typeface="Symbol" pitchFamily="18" charset="2"/>
              </a:rPr>
              <a:t> </a:t>
            </a:r>
            <a:endParaRPr lang="zh-TW" altLang="en-US" sz="2000" dirty="0">
              <a:solidFill>
                <a:srgbClr val="FF0000"/>
              </a:solidFill>
              <a:latin typeface="Times New Roman" pitchFamily="18" charset="0"/>
              <a:cs typeface="Times New Roman" pitchFamily="18" charset="0"/>
            </a:endParaRPr>
          </a:p>
        </p:txBody>
      </p:sp>
      <p:sp>
        <p:nvSpPr>
          <p:cNvPr id="74" name="矩形 73"/>
          <p:cNvSpPr/>
          <p:nvPr/>
        </p:nvSpPr>
        <p:spPr>
          <a:xfrm>
            <a:off x="2133600" y="5257800"/>
            <a:ext cx="1909763" cy="461963"/>
          </a:xfrm>
          <a:prstGeom prst="rect">
            <a:avLst/>
          </a:prstGeom>
        </p:spPr>
        <p:txBody>
          <a:bodyPr wrap="none">
            <a:spAutoFit/>
          </a:bodyPr>
          <a:lstStyle/>
          <a:p>
            <a:pPr eaLnBrk="1" hangingPunct="1">
              <a:defRPr/>
            </a:pPr>
            <a:r>
              <a:rPr lang="en-US" altLang="zh-TW" sz="2400" kern="0" dirty="0">
                <a:latin typeface="Times New Roman" pitchFamily="18" charset="0"/>
                <a:ea typeface="新細明體"/>
                <a:cs typeface="Times New Roman" pitchFamily="18" charset="0"/>
              </a:rPr>
              <a:t>oceanography</a:t>
            </a:r>
            <a:endParaRPr lang="zh-TW" altLang="en-US" sz="2400" dirty="0">
              <a:latin typeface="Arial" charset="0"/>
            </a:endParaRPr>
          </a:p>
        </p:txBody>
      </p:sp>
      <p:sp>
        <p:nvSpPr>
          <p:cNvPr id="38925" name="投影片編號版面配置區 3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80BB907A-355E-4AA4-90EE-3D7CC94E53C1}" type="slidenum">
              <a:rPr kumimoji="0" lang="en-US" altLang="zh-TW" sz="1200" smtClean="0">
                <a:latin typeface="Times New Roman" panose="02020603050405020304" pitchFamily="18" charset="0"/>
              </a:rPr>
              <a:pPr>
                <a:spcBef>
                  <a:spcPct val="0"/>
                </a:spcBef>
                <a:buClrTx/>
                <a:buSzTx/>
                <a:buFontTx/>
                <a:buNone/>
              </a:pPr>
              <a:t>25</a:t>
            </a:fld>
            <a:endParaRPr kumimoji="0" lang="en-US" altLang="zh-TW" sz="1200" smtClean="0">
              <a:latin typeface="Times New Roman" panose="02020603050405020304" pitchFamily="18" charset="0"/>
            </a:endParaRPr>
          </a:p>
        </p:txBody>
      </p:sp>
      <p:sp>
        <p:nvSpPr>
          <p:cNvPr id="38926" name="Dikdörtgen 2"/>
          <p:cNvSpPr>
            <a:spLocks noChangeArrowheads="1"/>
          </p:cNvSpPr>
          <p:nvPr/>
        </p:nvSpPr>
        <p:spPr bwMode="auto">
          <a:xfrm>
            <a:off x="152400" y="5978525"/>
            <a:ext cx="68580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00113">
              <a:spcBef>
                <a:spcPct val="20000"/>
              </a:spcBef>
              <a:buClr>
                <a:schemeClr val="bg2"/>
              </a:buClr>
              <a:buSzPct val="75000"/>
              <a:buFont typeface="Wingdings" panose="05000000000000000000" pitchFamily="2" charset="2"/>
              <a:buChar char="n"/>
              <a:tabLst>
                <a:tab pos="1123950" algn="l"/>
              </a:tabLst>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tabLst>
                <a:tab pos="1123950" algn="l"/>
              </a:tabLst>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tabLst>
                <a:tab pos="1123950" algn="l"/>
              </a:tabLst>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9pPr>
          </a:lstStyle>
          <a:p>
            <a:pPr eaLnBrk="1" hangingPunct="1">
              <a:lnSpc>
                <a:spcPct val="107000"/>
              </a:lnSpc>
              <a:spcBef>
                <a:spcPct val="0"/>
              </a:spcBef>
              <a:spcAft>
                <a:spcPts val="800"/>
              </a:spcAft>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2 </a:t>
            </a:r>
            <a:r>
              <a:rPr lang="tr-TR" altLang="tr-TR" sz="1800">
                <a:latin typeface="Calibri" panose="020F0502020204030204" pitchFamily="34" charset="0"/>
                <a:ea typeface="Calibri" panose="020F0502020204030204" pitchFamily="34" charset="0"/>
                <a:cs typeface="Times New Roman" panose="02020603050405020304" pitchFamily="18" charset="0"/>
              </a:rPr>
              <a:t>İkili Ağaca düğüm eklemek</a:t>
            </a:r>
          </a:p>
        </p:txBody>
      </p:sp>
      <p:sp>
        <p:nvSpPr>
          <p:cNvPr id="38927"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ppt_x"/>
                                          </p:val>
                                        </p:tav>
                                        <p:tav tm="100000">
                                          <p:val>
                                            <p:strVal val="#ppt_x"/>
                                          </p:val>
                                        </p:tav>
                                      </p:tavLst>
                                    </p:anim>
                                    <p:anim calcmode="lin" valueType="num">
                                      <p:cBhvr additive="base">
                                        <p:cTn id="20" dur="500" fill="hold"/>
                                        <p:tgtEl>
                                          <p:spTgt spid="7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ppt_x"/>
                                          </p:val>
                                        </p:tav>
                                        <p:tav tm="100000">
                                          <p:val>
                                            <p:strVal val="#ppt_x"/>
                                          </p:val>
                                        </p:tav>
                                      </p:tavLst>
                                    </p:anim>
                                    <p:anim calcmode="lin" valueType="num">
                                      <p:cBhvr additive="base">
                                        <p:cTn id="24" dur="50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fill="hold"/>
                                        <p:tgtEl>
                                          <p:spTgt spid="71"/>
                                        </p:tgtEl>
                                        <p:attrNameLst>
                                          <p:attrName>ppt_x</p:attrName>
                                        </p:attrNameLst>
                                      </p:cBhvr>
                                      <p:tavLst>
                                        <p:tav tm="0">
                                          <p:val>
                                            <p:strVal val="#ppt_x"/>
                                          </p:val>
                                        </p:tav>
                                        <p:tav tm="100000">
                                          <p:val>
                                            <p:strVal val="#ppt_x"/>
                                          </p:val>
                                        </p:tav>
                                      </p:tavLst>
                                    </p:anim>
                                    <p:anim calcmode="lin" valueType="num">
                                      <p:cBhvr additive="base">
                                        <p:cTn id="2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9" presetClass="path" presetSubtype="0" accel="50000" decel="50000" fill="hold" nodeType="clickEffect">
                                  <p:stCondLst>
                                    <p:cond delay="0"/>
                                  </p:stCondLst>
                                  <p:childTnLst>
                                    <p:animMotion origin="layout" path="M -1.38889E-6 2.96296E-6 L 0.08247 0.08865 " pathEditMode="relative" rAng="0" ptsTypes="AA">
                                      <p:cBhvr>
                                        <p:cTn id="32" dur="2000" fill="hold"/>
                                        <p:tgtEl>
                                          <p:spTgt spid="64"/>
                                        </p:tgtEl>
                                        <p:attrNameLst>
                                          <p:attrName>ppt_x</p:attrName>
                                          <p:attrName>ppt_y</p:attrName>
                                        </p:attrNameLst>
                                      </p:cBhvr>
                                      <p:rCtr x="4115" y="4421"/>
                                    </p:animMotion>
                                  </p:childTnLst>
                                </p:cTn>
                              </p:par>
                              <p:par>
                                <p:cTn id="33" presetID="49" presetClass="path" presetSubtype="0" accel="50000" decel="50000" fill="hold" grpId="1" nodeType="withEffect">
                                  <p:stCondLst>
                                    <p:cond delay="0"/>
                                  </p:stCondLst>
                                  <p:childTnLst>
                                    <p:animMotion origin="layout" path="M 4.16667E-6 -1.48148E-6 L 0.11718 0.13241 " pathEditMode="relative" rAng="0" ptsTypes="AA">
                                      <p:cBhvr>
                                        <p:cTn id="34" dur="2000" fill="hold"/>
                                        <p:tgtEl>
                                          <p:spTgt spid="70"/>
                                        </p:tgtEl>
                                        <p:attrNameLst>
                                          <p:attrName>ppt_x</p:attrName>
                                          <p:attrName>ppt_y</p:attrName>
                                        </p:attrNameLst>
                                      </p:cBhvr>
                                      <p:rCtr x="5851" y="6620"/>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additive="base">
                                        <p:cTn id="39" dur="500" fill="hold"/>
                                        <p:tgtEl>
                                          <p:spTgt spid="72"/>
                                        </p:tgtEl>
                                        <p:attrNameLst>
                                          <p:attrName>ppt_x</p:attrName>
                                        </p:attrNameLst>
                                      </p:cBhvr>
                                      <p:tavLst>
                                        <p:tav tm="0">
                                          <p:val>
                                            <p:strVal val="#ppt_x"/>
                                          </p:val>
                                        </p:tav>
                                        <p:tav tm="100000">
                                          <p:val>
                                            <p:strVal val="#ppt_x"/>
                                          </p:val>
                                        </p:tav>
                                      </p:tavLst>
                                    </p:anim>
                                    <p:anim calcmode="lin" valueType="num">
                                      <p:cBhvr additive="base">
                                        <p:cTn id="4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56" presetClass="path" presetSubtype="0" accel="50000" decel="50000" fill="hold" grpId="1" nodeType="clickEffect">
                                  <p:stCondLst>
                                    <p:cond delay="0"/>
                                  </p:stCondLst>
                                  <p:childTnLst>
                                    <p:animMotion origin="layout" path="M 0.08247 0.08865 L -0.02587 0.25532 " pathEditMode="relative" rAng="0" ptsTypes="AA">
                                      <p:cBhvr>
                                        <p:cTn id="44" dur="2000" fill="hold"/>
                                        <p:tgtEl>
                                          <p:spTgt spid="64"/>
                                        </p:tgtEl>
                                        <p:attrNameLst>
                                          <p:attrName>ppt_x</p:attrName>
                                          <p:attrName>ppt_y</p:attrName>
                                        </p:attrNameLst>
                                      </p:cBhvr>
                                      <p:rCtr x="-5417" y="8333"/>
                                    </p:animMotion>
                                  </p:childTnLst>
                                </p:cTn>
                              </p:par>
                              <p:par>
                                <p:cTn id="45" presetID="56" presetClass="path" presetSubtype="0" accel="50000" decel="50000" fill="hold" grpId="2" nodeType="withEffect">
                                  <p:stCondLst>
                                    <p:cond delay="0"/>
                                  </p:stCondLst>
                                  <p:childTnLst>
                                    <p:animMotion origin="layout" path="M 0.11718 0.13241 L 0.03385 0.27685 " pathEditMode="relative" rAng="0" ptsTypes="AA">
                                      <p:cBhvr>
                                        <p:cTn id="46" dur="2000" fill="hold"/>
                                        <p:tgtEl>
                                          <p:spTgt spid="70"/>
                                        </p:tgtEl>
                                        <p:attrNameLst>
                                          <p:attrName>ppt_x</p:attrName>
                                          <p:attrName>ppt_y</p:attrName>
                                        </p:attrNameLst>
                                      </p:cBhvr>
                                      <p:rCtr x="-4167" y="7222"/>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73"/>
                                        </p:tgtEl>
                                        <p:attrNameLst>
                                          <p:attrName>style.visibility</p:attrName>
                                        </p:attrNameLst>
                                      </p:cBhvr>
                                      <p:to>
                                        <p:strVal val="visible"/>
                                      </p:to>
                                    </p:set>
                                    <p:anim calcmode="lin" valueType="num">
                                      <p:cBhvr additive="base">
                                        <p:cTn id="51" dur="500" fill="hold"/>
                                        <p:tgtEl>
                                          <p:spTgt spid="73"/>
                                        </p:tgtEl>
                                        <p:attrNameLst>
                                          <p:attrName>ppt_x</p:attrName>
                                        </p:attrNameLst>
                                      </p:cBhvr>
                                      <p:tavLst>
                                        <p:tav tm="0">
                                          <p:val>
                                            <p:strVal val="#ppt_x"/>
                                          </p:val>
                                        </p:tav>
                                        <p:tav tm="100000">
                                          <p:val>
                                            <p:strVal val="#ppt_x"/>
                                          </p:val>
                                        </p:tav>
                                      </p:tavLst>
                                    </p:anim>
                                    <p:anim calcmode="lin" valueType="num">
                                      <p:cBhvr additive="base">
                                        <p:cTn id="5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56" presetClass="path" presetSubtype="0" accel="50000" decel="50000" fill="hold" grpId="2" nodeType="clickEffect">
                                  <p:stCondLst>
                                    <p:cond delay="0"/>
                                  </p:stCondLst>
                                  <p:childTnLst>
                                    <p:animMotion origin="layout" path="M -0.02587 0.25532 L 0.0408 0.41088 " pathEditMode="relative" rAng="0" ptsTypes="AA">
                                      <p:cBhvr>
                                        <p:cTn id="64" dur="2000" fill="hold"/>
                                        <p:tgtEl>
                                          <p:spTgt spid="64"/>
                                        </p:tgtEl>
                                        <p:attrNameLst>
                                          <p:attrName>ppt_x</p:attrName>
                                          <p:attrName>ppt_y</p:attrName>
                                        </p:attrNameLst>
                                      </p:cBhvr>
                                      <p:rCtr x="3333" y="7778"/>
                                    </p:animMotion>
                                  </p:childTnLst>
                                </p:cTn>
                              </p:par>
                              <p:par>
                                <p:cTn id="65" presetID="49" presetClass="path" presetSubtype="0" accel="50000" decel="50000" fill="hold" grpId="3" nodeType="withEffect">
                                  <p:stCondLst>
                                    <p:cond delay="0"/>
                                  </p:stCondLst>
                                  <p:childTnLst>
                                    <p:animMotion origin="layout" path="M 0.03385 0.27685 L 0.10052 0.41019 " pathEditMode="relative" rAng="0" ptsTypes="AA">
                                      <p:cBhvr>
                                        <p:cTn id="66" dur="2000" fill="hold"/>
                                        <p:tgtEl>
                                          <p:spTgt spid="70"/>
                                        </p:tgtEl>
                                        <p:attrNameLst>
                                          <p:attrName>ppt_x</p:attrName>
                                          <p:attrName>ppt_y</p:attrName>
                                        </p:attrNameLst>
                                      </p:cBhvr>
                                      <p:rCtr x="3333" y="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64" grpId="0"/>
      <p:bldP spid="64" grpId="1"/>
      <p:bldP spid="64" grpId="2"/>
      <p:bldP spid="70" grpId="0" animBg="1"/>
      <p:bldP spid="70" grpId="1" animBg="1"/>
      <p:bldP spid="70" grpId="2" animBg="1"/>
      <p:bldP spid="70" grpId="3" animBg="1"/>
      <p:bldP spid="71" grpId="0"/>
      <p:bldP spid="72" grpId="0"/>
      <p:bldP spid="73" grpId="0"/>
      <p:bldP spid="7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2"/>
          <p:cNvSpPr>
            <a:spLocks noChangeArrowheads="1"/>
          </p:cNvSpPr>
          <p:nvPr/>
        </p:nvSpPr>
        <p:spPr bwMode="auto">
          <a:xfrm>
            <a:off x="381000" y="457200"/>
            <a:ext cx="29733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b="1" u="sng">
                <a:solidFill>
                  <a:srgbClr val="008000"/>
                </a:solidFill>
              </a:rPr>
              <a:t>Karar Ağaçları</a:t>
            </a:r>
            <a:endParaRPr lang="en-US" altLang="zh-TW" u="sng">
              <a:solidFill>
                <a:srgbClr val="000000"/>
              </a:solidFill>
            </a:endParaRPr>
          </a:p>
        </p:txBody>
      </p:sp>
      <p:sp>
        <p:nvSpPr>
          <p:cNvPr id="5" name="矩形 4"/>
          <p:cNvSpPr>
            <a:spLocks noChangeArrowheads="1"/>
          </p:cNvSpPr>
          <p:nvPr/>
        </p:nvSpPr>
        <p:spPr bwMode="auto">
          <a:xfrm>
            <a:off x="228600" y="1066800"/>
            <a:ext cx="8915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2800"/>
              <a:t>Her iç düğümü bir karara karşılık gelen, bu düğümlerdeki alt ağaç olası karar sonuçları olan köklü bir ağaca bir </a:t>
            </a:r>
            <a:r>
              <a:rPr lang="tr-TR" altLang="tr-TR" sz="2800" b="1"/>
              <a:t>karar ağacı </a:t>
            </a:r>
            <a:r>
              <a:rPr lang="tr-TR" altLang="tr-TR" sz="2800"/>
              <a:t>denir. </a:t>
            </a:r>
            <a:endParaRPr lang="zh-TW" altLang="en-US" sz="1800"/>
          </a:p>
        </p:txBody>
      </p:sp>
      <p:sp>
        <p:nvSpPr>
          <p:cNvPr id="6" name="矩形 5"/>
          <p:cNvSpPr/>
          <p:nvPr/>
        </p:nvSpPr>
        <p:spPr>
          <a:xfrm>
            <a:off x="228600" y="2667000"/>
            <a:ext cx="8839200" cy="1938338"/>
          </a:xfrm>
          <a:prstGeom prst="rect">
            <a:avLst/>
          </a:prstGeom>
        </p:spPr>
        <p:txBody>
          <a:bodyPr>
            <a:spAutoFit/>
          </a:bodyPr>
          <a:lstStyle/>
          <a:p>
            <a:pPr eaLnBrk="1" hangingPunct="1">
              <a:defRPr/>
            </a:pPr>
            <a:r>
              <a:rPr lang="tr-TR" altLang="zh-TW" sz="2400" b="1" kern="0" dirty="0">
                <a:solidFill>
                  <a:srgbClr val="008000"/>
                </a:solidFill>
                <a:latin typeface="Arial"/>
                <a:ea typeface="新細明體"/>
                <a:cs typeface="+mj-cs"/>
              </a:rPr>
              <a:t>Örnek </a:t>
            </a:r>
            <a:r>
              <a:rPr lang="en-US" altLang="zh-TW" sz="2400" b="1" kern="0" dirty="0">
                <a:solidFill>
                  <a:srgbClr val="008000"/>
                </a:solidFill>
                <a:latin typeface="Arial"/>
                <a:ea typeface="新細明體"/>
                <a:cs typeface="+mj-cs"/>
              </a:rPr>
              <a:t>3 </a:t>
            </a:r>
            <a:r>
              <a:rPr lang="tr-TR" sz="2400" dirty="0"/>
              <a:t>Hepsi aynı ağırlıkta olan sekiz madeni para ve ağırlığı diğerlerinden daha az olan bir tane sahte madeni para olsun. Eşit kollu terazi kullanarak sekiz madeni paradan hangisinin sahte madeni para olduğunu belirlemek için kaç tartı yapılması gerekir? Bu sahte madeni parayı bulan bir algoritma veriniz.</a:t>
            </a:r>
          </a:p>
        </p:txBody>
      </p:sp>
      <p:sp>
        <p:nvSpPr>
          <p:cNvPr id="39941"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C1E6318E-36DB-4B40-BD6B-E9D41E5D21BC}" type="slidenum">
              <a:rPr kumimoji="0" lang="en-US" altLang="zh-TW" sz="1200" smtClean="0">
                <a:latin typeface="Times New Roman" panose="02020603050405020304" pitchFamily="18" charset="0"/>
              </a:rPr>
              <a:pPr>
                <a:spcBef>
                  <a:spcPct val="0"/>
                </a:spcBef>
                <a:buClrTx/>
                <a:buSzTx/>
                <a:buFontTx/>
                <a:buNone/>
              </a:pPr>
              <a:t>26</a:t>
            </a:fld>
            <a:endParaRPr kumimoji="0" lang="en-US" altLang="zh-TW" sz="1200" smtClean="0">
              <a:latin typeface="Times New Roman" panose="02020603050405020304" pitchFamily="18" charset="0"/>
            </a:endParaRPr>
          </a:p>
        </p:txBody>
      </p:sp>
      <p:sp>
        <p:nvSpPr>
          <p:cNvPr id="39942"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0975" y="349250"/>
            <a:ext cx="1601788" cy="522288"/>
          </a:xfrm>
          <a:prstGeom prst="rect">
            <a:avLst/>
          </a:prstGeom>
        </p:spPr>
        <p:txBody>
          <a:bodyPr wrap="none">
            <a:spAutoFit/>
          </a:bodyPr>
          <a:lstStyle/>
          <a:p>
            <a:pPr eaLnBrk="1" hangingPunct="1">
              <a:defRPr/>
            </a:pPr>
            <a:r>
              <a:rPr lang="tr-TR" altLang="zh-TW" sz="2800" b="1" kern="0" dirty="0">
                <a:solidFill>
                  <a:srgbClr val="008000"/>
                </a:solidFill>
                <a:latin typeface="Arial"/>
                <a:ea typeface="新細明體"/>
              </a:rPr>
              <a:t>Çözüm:</a:t>
            </a:r>
            <a:r>
              <a:rPr lang="en-US" altLang="zh-TW" sz="2800" b="1" kern="0" dirty="0">
                <a:solidFill>
                  <a:srgbClr val="008000"/>
                </a:solidFill>
                <a:latin typeface="Arial"/>
                <a:ea typeface="新細明體"/>
              </a:rPr>
              <a:t> </a:t>
            </a:r>
            <a:endParaRPr lang="zh-TW" altLang="en-US" sz="2400" kern="0" baseline="-25000" dirty="0">
              <a:latin typeface="Times New Roman" pitchFamily="18" charset="0"/>
              <a:ea typeface="新細明體"/>
              <a:cs typeface="Times New Roman" pitchFamily="18" charset="0"/>
            </a:endParaRPr>
          </a:p>
        </p:txBody>
      </p:sp>
      <p:sp>
        <p:nvSpPr>
          <p:cNvPr id="7" name="矩形 6"/>
          <p:cNvSpPr>
            <a:spLocks noChangeArrowheads="1"/>
          </p:cNvSpPr>
          <p:nvPr/>
        </p:nvSpPr>
        <p:spPr bwMode="auto">
          <a:xfrm>
            <a:off x="180975" y="871538"/>
            <a:ext cx="87630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 typeface="Arial" panose="020B0604020202020204" pitchFamily="34" charset="0"/>
              <a:buChar char="•"/>
            </a:pPr>
            <a:r>
              <a:rPr lang="tr-TR" altLang="tr-TR" sz="1800"/>
              <a:t>Oluştu­rulan karar ağacı 3-lü bir ağaçtır. </a:t>
            </a:r>
          </a:p>
          <a:p>
            <a:pPr eaLnBrk="1" hangingPunct="1">
              <a:spcBef>
                <a:spcPct val="0"/>
              </a:spcBef>
              <a:buClrTx/>
              <a:buSzTx/>
              <a:buFont typeface="Arial" panose="020B0604020202020204" pitchFamily="34" charset="0"/>
              <a:buChar char="•"/>
            </a:pPr>
            <a:r>
              <a:rPr lang="tr-TR" altLang="tr-TR" sz="1800"/>
              <a:t>Sekiz olası sonuç için karar ağacında en az sekiz yaprak vardır ve her olası sonuç en az bir yaprak tarafından temsil edilmelidir. </a:t>
            </a:r>
          </a:p>
          <a:p>
            <a:pPr eaLnBrk="1" hangingPunct="1">
              <a:spcBef>
                <a:spcPct val="0"/>
              </a:spcBef>
              <a:buClrTx/>
              <a:buSzTx/>
              <a:buFont typeface="Arial" panose="020B0604020202020204" pitchFamily="34" charset="0"/>
              <a:buChar char="•"/>
            </a:pPr>
            <a:r>
              <a:rPr lang="tr-TR" altLang="tr-TR" sz="1800"/>
              <a:t>Sahte madeni parayı belirlemek için en fazla, karar ağacının yüksekliği kadar tartı yapmak gerekir. Karar ağacının yüksekliği en az [log</a:t>
            </a:r>
            <a:r>
              <a:rPr lang="tr-TR" altLang="tr-TR" sz="1800" baseline="-25000"/>
              <a:t>3</a:t>
            </a:r>
            <a:r>
              <a:rPr lang="tr-TR" altLang="tr-TR" sz="1800"/>
              <a:t> 8] = 2’dir. Dolayısıyla en az iki tartı gerekir.</a:t>
            </a:r>
            <a:endParaRPr lang="zh-TW" altLang="en-US" sz="1400"/>
          </a:p>
        </p:txBody>
      </p:sp>
      <p:sp>
        <p:nvSpPr>
          <p:cNvPr id="40964" name="投影片編號版面配置區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1FC85862-D835-4F37-B25E-3E63FDB920C9}" type="slidenum">
              <a:rPr kumimoji="0" lang="en-US" altLang="zh-TW" sz="1200" smtClean="0">
                <a:latin typeface="Times New Roman" panose="02020603050405020304" pitchFamily="18" charset="0"/>
              </a:rPr>
              <a:pPr>
                <a:spcBef>
                  <a:spcPct val="0"/>
                </a:spcBef>
                <a:buClrTx/>
                <a:buSzTx/>
                <a:buFontTx/>
                <a:buNone/>
              </a:pPr>
              <a:t>27</a:t>
            </a:fld>
            <a:endParaRPr kumimoji="0" lang="en-US" altLang="zh-TW" sz="1200" smtClean="0">
              <a:latin typeface="Times New Roman" panose="02020603050405020304" pitchFamily="18" charset="0"/>
            </a:endParaRPr>
          </a:p>
        </p:txBody>
      </p:sp>
      <p:pic>
        <p:nvPicPr>
          <p:cNvPr id="40965" name="Picture 8" descr="image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80279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Dikdörtgen 1"/>
          <p:cNvSpPr>
            <a:spLocks noChangeArrowheads="1"/>
          </p:cNvSpPr>
          <p:nvPr/>
        </p:nvSpPr>
        <p:spPr bwMode="auto">
          <a:xfrm>
            <a:off x="-503238" y="5337175"/>
            <a:ext cx="94472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00113">
              <a:spcBef>
                <a:spcPct val="20000"/>
              </a:spcBef>
              <a:buClr>
                <a:schemeClr val="bg2"/>
              </a:buClr>
              <a:buSzPct val="75000"/>
              <a:buFont typeface="Wingdings" panose="05000000000000000000" pitchFamily="2" charset="2"/>
              <a:buChar char="n"/>
              <a:tabLst>
                <a:tab pos="1123950" algn="l"/>
              </a:tabLst>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tabLst>
                <a:tab pos="1123950" algn="l"/>
              </a:tabLst>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tabLst>
                <a:tab pos="1123950" algn="l"/>
              </a:tabLst>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9pPr>
          </a:lstStyle>
          <a:p>
            <a:pPr eaLnBrk="1" hangingPunct="1">
              <a:lnSpc>
                <a:spcPct val="107000"/>
              </a:lnSpc>
              <a:spcBef>
                <a:spcPct val="0"/>
              </a:spcBef>
              <a:spcAft>
                <a:spcPts val="800"/>
              </a:spcAft>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3</a:t>
            </a:r>
            <a:r>
              <a:rPr lang="tr-TR" altLang="tr-TR" sz="1800">
                <a:solidFill>
                  <a:srgbClr val="5B9BD5"/>
                </a:solidFill>
                <a:latin typeface="Calibri" panose="020F0502020204030204" pitchFamily="34" charset="0"/>
                <a:ea typeface="Calibri" panose="020F0502020204030204" pitchFamily="34" charset="0"/>
                <a:cs typeface="Times New Roman" panose="02020603050405020304" pitchFamily="18" charset="0"/>
              </a:rPr>
              <a:t> </a:t>
            </a:r>
            <a:r>
              <a:rPr lang="tr-TR" altLang="tr-TR" sz="1800">
                <a:latin typeface="Calibri" panose="020F0502020204030204" pitchFamily="34" charset="0"/>
                <a:ea typeface="Calibri" panose="020F0502020204030204" pitchFamily="34" charset="0"/>
                <a:cs typeface="Times New Roman" panose="02020603050405020304" pitchFamily="18" charset="0"/>
              </a:rPr>
              <a:t>Bir Sahte Madeni Para İçin Bir Karar Ağacı. Her Son Tartının Altında Sahte Madeni Para Renkli Olarak Gösterilmiştir.</a:t>
            </a:r>
          </a:p>
        </p:txBody>
      </p:sp>
      <p:sp>
        <p:nvSpPr>
          <p:cNvPr id="40967"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4800" y="609600"/>
            <a:ext cx="8839200" cy="1262063"/>
          </a:xfrm>
          <a:prstGeom prst="rect">
            <a:avLst/>
          </a:prstGeom>
        </p:spPr>
        <p:txBody>
          <a:bodyPr>
            <a:spAutoFit/>
          </a:bodyPr>
          <a:lstStyle/>
          <a:p>
            <a:pPr eaLnBrk="1" hangingPunct="1">
              <a:defRPr/>
            </a:pPr>
            <a:r>
              <a:rPr lang="tr-TR" altLang="zh-TW" sz="2400" b="1" kern="0" dirty="0">
                <a:solidFill>
                  <a:srgbClr val="008000"/>
                </a:solidFill>
                <a:latin typeface="Arial"/>
                <a:ea typeface="新細明體"/>
                <a:cs typeface="+mj-cs"/>
              </a:rPr>
              <a:t>Örnek </a:t>
            </a:r>
            <a:r>
              <a:rPr lang="en-US" altLang="zh-TW" sz="2400" b="1" kern="0" dirty="0">
                <a:solidFill>
                  <a:srgbClr val="008000"/>
                </a:solidFill>
                <a:latin typeface="Arial"/>
                <a:ea typeface="新細明體"/>
                <a:cs typeface="+mj-cs"/>
              </a:rPr>
              <a:t>4 </a:t>
            </a:r>
            <a:r>
              <a:rPr lang="tr-TR" sz="2400" dirty="0"/>
              <a:t>Şekil 4’ te </a:t>
            </a:r>
            <a:r>
              <a:rPr lang="tr-TR" sz="2400" i="1" dirty="0"/>
              <a:t>a, b, c</a:t>
            </a:r>
            <a:r>
              <a:rPr lang="tr-TR" sz="2400" dirty="0"/>
              <a:t> listesindeki elemanları sıralayan bir karar ağacını göstermekteyiz.</a:t>
            </a:r>
          </a:p>
          <a:p>
            <a:pPr eaLnBrk="1" hangingPunct="1">
              <a:defRPr/>
            </a:pPr>
            <a:endParaRPr lang="zh-TW" altLang="en-US" sz="2800" kern="0" dirty="0">
              <a:latin typeface="Arial"/>
              <a:ea typeface="新細明體"/>
              <a:cs typeface="+mj-cs"/>
            </a:endParaRPr>
          </a:p>
        </p:txBody>
      </p:sp>
      <p:pic>
        <p:nvPicPr>
          <p:cNvPr id="4" name="Picture 3" descr="10_2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636428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E8635689-A61D-40B3-818A-38A0B0927CF4}" type="slidenum">
              <a:rPr kumimoji="0" lang="en-US" altLang="zh-TW" sz="1200" smtClean="0">
                <a:latin typeface="Times New Roman" panose="02020603050405020304" pitchFamily="18" charset="0"/>
              </a:rPr>
              <a:pPr>
                <a:spcBef>
                  <a:spcPct val="0"/>
                </a:spcBef>
                <a:buClrTx/>
                <a:buSzTx/>
                <a:buFontTx/>
                <a:buNone/>
              </a:pPr>
              <a:t>28</a:t>
            </a:fld>
            <a:endParaRPr kumimoji="0" lang="en-US" altLang="zh-TW" sz="1200" smtClean="0">
              <a:latin typeface="Times New Roman" panose="02020603050405020304" pitchFamily="18" charset="0"/>
            </a:endParaRPr>
          </a:p>
        </p:txBody>
      </p:sp>
      <p:sp>
        <p:nvSpPr>
          <p:cNvPr id="41989" name="Dikdörtgen 6"/>
          <p:cNvSpPr>
            <a:spLocks noChangeArrowheads="1"/>
          </p:cNvSpPr>
          <p:nvPr/>
        </p:nvSpPr>
        <p:spPr bwMode="auto">
          <a:xfrm>
            <a:off x="573088" y="6272213"/>
            <a:ext cx="85899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00113">
              <a:spcBef>
                <a:spcPct val="20000"/>
              </a:spcBef>
              <a:buClr>
                <a:schemeClr val="bg2"/>
              </a:buClr>
              <a:buSzPct val="75000"/>
              <a:buFont typeface="Wingdings" panose="05000000000000000000" pitchFamily="2" charset="2"/>
              <a:buChar char="n"/>
              <a:tabLst>
                <a:tab pos="1123950" algn="l"/>
              </a:tabLst>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tabLst>
                <a:tab pos="1123950" algn="l"/>
              </a:tabLst>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tabLst>
                <a:tab pos="1123950" algn="l"/>
              </a:tabLst>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9pPr>
          </a:lstStyle>
          <a:p>
            <a:pPr eaLnBrk="1" hangingPunct="1">
              <a:lnSpc>
                <a:spcPct val="107000"/>
              </a:lnSpc>
              <a:spcBef>
                <a:spcPct val="0"/>
              </a:spcBef>
              <a:spcAft>
                <a:spcPts val="800"/>
              </a:spcAft>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4</a:t>
            </a:r>
            <a:r>
              <a:rPr lang="tr-TR" altLang="tr-TR" sz="1800">
                <a:solidFill>
                  <a:srgbClr val="5B9BD5"/>
                </a:solidFill>
                <a:latin typeface="Calibri" panose="020F0502020204030204" pitchFamily="34" charset="0"/>
                <a:ea typeface="Calibri" panose="020F0502020204030204" pitchFamily="34" charset="0"/>
                <a:cs typeface="Times New Roman" panose="02020603050405020304" pitchFamily="18" charset="0"/>
              </a:rPr>
              <a:t> </a:t>
            </a:r>
            <a:r>
              <a:rPr lang="tr-TR" altLang="tr-TR" sz="1800">
                <a:ea typeface="Calibri" panose="020F0502020204030204" pitchFamily="34" charset="0"/>
                <a:cs typeface="Times New Roman" panose="02020603050405020304" pitchFamily="18" charset="0"/>
              </a:rPr>
              <a:t>Üç farklı elemanı sıralayan bir karar ağacı.</a:t>
            </a:r>
            <a:endParaRPr lang="tr-TR" altLang="tr-TR" sz="1800">
              <a:latin typeface="Calibri" panose="020F0502020204030204" pitchFamily="34" charset="0"/>
              <a:ea typeface="Calibri" panose="020F0502020204030204" pitchFamily="34" charset="0"/>
              <a:cs typeface="Times New Roman" panose="02020603050405020304" pitchFamily="18" charset="0"/>
            </a:endParaRPr>
          </a:p>
        </p:txBody>
      </p:sp>
      <p:sp>
        <p:nvSpPr>
          <p:cNvPr id="41990"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2"/>
          <p:cNvSpPr>
            <a:spLocks noRot="1" noChangeAspect="1" noMove="1" noResize="1" noEditPoints="1" noAdjustHandles="1" noChangeArrowheads="1" noChangeShapeType="1" noTextEdit="1"/>
          </p:cNvSpPr>
          <p:nvPr/>
        </p:nvSpPr>
        <p:spPr bwMode="auto">
          <a:xfrm>
            <a:off x="381000" y="457200"/>
            <a:ext cx="8690841" cy="1323439"/>
          </a:xfrm>
          <a:prstGeom prst="rect">
            <a:avLst/>
          </a:prstGeom>
          <a:blipFill rotWithShape="0">
            <a:blip r:embed="rId3"/>
            <a:stretch>
              <a:fillRect l="-1474" t="-4608" r="-35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tr-TR" dirty="0">
                <a:noFill/>
              </a:rPr>
              <a:t> </a:t>
            </a:r>
          </a:p>
        </p:txBody>
      </p:sp>
      <p:sp>
        <p:nvSpPr>
          <p:cNvPr id="6" name="矩形 5"/>
          <p:cNvSpPr/>
          <p:nvPr/>
        </p:nvSpPr>
        <p:spPr>
          <a:xfrm>
            <a:off x="304800" y="1595438"/>
            <a:ext cx="8839200" cy="1385887"/>
          </a:xfrm>
          <a:prstGeom prst="rect">
            <a:avLst/>
          </a:prstGeom>
        </p:spPr>
        <p:txBody>
          <a:bodyPr>
            <a:spAutoFit/>
          </a:bodyPr>
          <a:lstStyle/>
          <a:p>
            <a:pPr eaLnBrk="1" hangingPunct="1">
              <a:defRPr/>
            </a:pPr>
            <a:r>
              <a:rPr lang="tr-TR" altLang="zh-TW" sz="2600" b="1" kern="0" dirty="0">
                <a:solidFill>
                  <a:srgbClr val="008000"/>
                </a:solidFill>
                <a:latin typeface="Arial"/>
                <a:ea typeface="新細明體"/>
                <a:cs typeface="+mj-cs"/>
              </a:rPr>
              <a:t>Sonuç</a:t>
            </a:r>
            <a:r>
              <a:rPr lang="en-US" altLang="zh-TW" sz="2600" b="1" kern="0" dirty="0">
                <a:solidFill>
                  <a:srgbClr val="008000"/>
                </a:solidFill>
                <a:latin typeface="Arial"/>
                <a:ea typeface="新細明體"/>
                <a:cs typeface="+mj-cs"/>
              </a:rPr>
              <a:t>: </a:t>
            </a:r>
            <a:r>
              <a:rPr lang="tr-TR" sz="2800" dirty="0"/>
              <a:t>İkili karşılaştırmalara dayalı bir </a:t>
            </a:r>
            <a:r>
              <a:rPr lang="tr-TR" sz="2800" i="1" dirty="0"/>
              <a:t>n</a:t>
            </a:r>
            <a:r>
              <a:rPr lang="tr-TR" sz="2800" dirty="0"/>
              <a:t> elemanı sıralama algoritmasında kullanılan karşılaştırma­ların sayısı Ω(n log n)’dir.</a:t>
            </a:r>
          </a:p>
        </p:txBody>
      </p:sp>
      <p:sp>
        <p:nvSpPr>
          <p:cNvPr id="43012" name="投影片編號版面配置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6C560668-2078-4559-9204-A228A4ABC4AC}" type="slidenum">
              <a:rPr kumimoji="0" lang="en-US" altLang="zh-TW" sz="1200" smtClean="0">
                <a:latin typeface="Times New Roman" panose="02020603050405020304" pitchFamily="18" charset="0"/>
              </a:rPr>
              <a:pPr>
                <a:spcBef>
                  <a:spcPct val="0"/>
                </a:spcBef>
                <a:buClrTx/>
                <a:buSzTx/>
                <a:buFontTx/>
                <a:buNone/>
              </a:pPr>
              <a:t>29</a:t>
            </a:fld>
            <a:endParaRPr kumimoji="0" lang="en-US" altLang="zh-TW" sz="1200" smtClean="0">
              <a:latin typeface="Times New Roman" panose="02020603050405020304" pitchFamily="18" charset="0"/>
            </a:endParaRPr>
          </a:p>
        </p:txBody>
      </p:sp>
      <p:sp>
        <p:nvSpPr>
          <p:cNvPr id="8" name="矩形 2"/>
          <p:cNvSpPr>
            <a:spLocks noChangeArrowheads="1"/>
          </p:cNvSpPr>
          <p:nvPr/>
        </p:nvSpPr>
        <p:spPr bwMode="auto">
          <a:xfrm>
            <a:off x="457200" y="3844925"/>
            <a:ext cx="85344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a:defRPr/>
            </a:pPr>
            <a:r>
              <a:rPr lang="tr-TR" altLang="zh-TW" sz="2800" b="1" kern="0" dirty="0" smtClean="0">
                <a:solidFill>
                  <a:srgbClr val="FF3300"/>
                </a:solidFill>
                <a:latin typeface="+mn-lt"/>
                <a:ea typeface="+mn-ea"/>
              </a:rPr>
              <a:t>Teorem 2:  </a:t>
            </a:r>
            <a:r>
              <a:rPr lang="tr-TR" sz="2400" dirty="0" smtClean="0"/>
              <a:t>İkili karşılaştırmalara dayalı bir sıralama 		            algoritmasında kullanılan ortalama              	  		 karşılaştırma sayısı Ω (n log n)’dir.</a:t>
            </a:r>
          </a:p>
          <a:p>
            <a:pPr eaLnBrk="1" hangingPunct="1">
              <a:defRPr/>
            </a:pPr>
            <a:endParaRPr lang="en-US" altLang="zh-TW" sz="2800" b="1" kern="0" dirty="0" smtClean="0">
              <a:solidFill>
                <a:srgbClr val="FF3300"/>
              </a:solidFill>
              <a:latin typeface="+mn-lt"/>
              <a:ea typeface="+mn-ea"/>
            </a:endParaRPr>
          </a:p>
        </p:txBody>
      </p:sp>
      <p:sp>
        <p:nvSpPr>
          <p:cNvPr id="43014"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457200"/>
            <a:ext cx="8229600" cy="762000"/>
          </a:xfrm>
        </p:spPr>
        <p:txBody>
          <a:bodyPr/>
          <a:lstStyle/>
          <a:p>
            <a:pPr eaLnBrk="1" hangingPunct="1"/>
            <a:r>
              <a:rPr lang="en-US" altLang="zh-TW" sz="4000" smtClean="0"/>
              <a:t>1</a:t>
            </a:r>
            <a:r>
              <a:rPr lang="tr-TR" altLang="zh-TW" sz="4000" smtClean="0"/>
              <a:t>1</a:t>
            </a:r>
            <a:r>
              <a:rPr lang="en-US" altLang="zh-TW" sz="4000" smtClean="0"/>
              <a:t>.1 </a:t>
            </a:r>
            <a:r>
              <a:rPr lang="tr-TR" altLang="zh-TW" sz="4000" smtClean="0"/>
              <a:t>Ağaçlara Giriş</a:t>
            </a:r>
            <a:endParaRPr lang="en-US" altLang="zh-TW" sz="4000" smtClean="0"/>
          </a:p>
        </p:txBody>
      </p:sp>
      <p:sp>
        <p:nvSpPr>
          <p:cNvPr id="5124" name="Text Box 4"/>
          <p:cNvSpPr txBox="1">
            <a:spLocks noChangeArrowheads="1"/>
          </p:cNvSpPr>
          <p:nvPr/>
        </p:nvSpPr>
        <p:spPr bwMode="auto">
          <a:xfrm>
            <a:off x="304800" y="1828800"/>
            <a:ext cx="71532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2800" b="1">
                <a:solidFill>
                  <a:srgbClr val="008000"/>
                </a:solidFill>
              </a:rPr>
              <a:t>Örnek</a:t>
            </a:r>
            <a:r>
              <a:rPr lang="en-US" altLang="zh-TW" sz="2800" b="1">
                <a:solidFill>
                  <a:srgbClr val="008000"/>
                </a:solidFill>
              </a:rPr>
              <a:t>1.</a:t>
            </a:r>
            <a:r>
              <a:rPr lang="en-US" altLang="zh-TW" sz="2800" b="1">
                <a:latin typeface="Times New Roman" panose="02020603050405020304" pitchFamily="18" charset="0"/>
                <a:sym typeface="Symbol" panose="05050102010706020507" pitchFamily="18" charset="2"/>
              </a:rPr>
              <a:t> </a:t>
            </a:r>
            <a:r>
              <a:rPr lang="tr-TR" altLang="zh-TW" sz="2800">
                <a:sym typeface="Symbol" panose="05050102010706020507" pitchFamily="18" charset="2"/>
              </a:rPr>
              <a:t>Şekil 1’deki hangi çizgeler ağaçtır</a:t>
            </a:r>
            <a:r>
              <a:rPr lang="en-US" altLang="zh-TW" sz="2800">
                <a:sym typeface="Symbol" panose="05050102010706020507" pitchFamily="18" charset="2"/>
              </a:rPr>
              <a:t>?</a:t>
            </a:r>
            <a:endParaRPr lang="en-US" altLang="zh-TW" sz="2800"/>
          </a:p>
        </p:txBody>
      </p:sp>
      <p:sp>
        <p:nvSpPr>
          <p:cNvPr id="5126" name="Text Box 6"/>
          <p:cNvSpPr txBox="1">
            <a:spLocks noChangeArrowheads="1"/>
          </p:cNvSpPr>
          <p:nvPr/>
        </p:nvSpPr>
        <p:spPr bwMode="auto">
          <a:xfrm>
            <a:off x="304800" y="1219200"/>
            <a:ext cx="8839200" cy="52387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2800" b="1">
                <a:solidFill>
                  <a:srgbClr val="008000"/>
                </a:solidFill>
              </a:rPr>
              <a:t>Tanım</a:t>
            </a:r>
            <a:r>
              <a:rPr lang="en-US" altLang="zh-TW" sz="2800" b="1">
                <a:solidFill>
                  <a:srgbClr val="008000"/>
                </a:solidFill>
              </a:rPr>
              <a:t> 1  </a:t>
            </a:r>
            <a:r>
              <a:rPr lang="tr-TR" altLang="zh-TW" sz="2600"/>
              <a:t>Bir</a:t>
            </a:r>
            <a:r>
              <a:rPr lang="en-US" altLang="zh-TW" sz="2600"/>
              <a:t> </a:t>
            </a:r>
            <a:r>
              <a:rPr lang="tr-TR" altLang="zh-TW" sz="2600">
                <a:solidFill>
                  <a:srgbClr val="3333CC"/>
                </a:solidFill>
              </a:rPr>
              <a:t>ağaç</a:t>
            </a:r>
            <a:r>
              <a:rPr lang="en-US" altLang="zh-TW" sz="2600"/>
              <a:t> </a:t>
            </a:r>
            <a:r>
              <a:rPr lang="tr-TR" altLang="zh-TW" sz="2600"/>
              <a:t>hiç basit devre içermeyen bir çizgedir.</a:t>
            </a:r>
            <a:endParaRPr lang="en-US" altLang="zh-TW" sz="2600" b="1">
              <a:latin typeface="Times New Roman" panose="02020603050405020304" pitchFamily="18" charset="0"/>
              <a:sym typeface="Symbol" panose="05050102010706020507" pitchFamily="18" charset="2"/>
            </a:endParaRPr>
          </a:p>
        </p:txBody>
      </p:sp>
      <p:sp>
        <p:nvSpPr>
          <p:cNvPr id="22535" name="矩形 8"/>
          <p:cNvSpPr>
            <a:spLocks noChangeArrowheads="1"/>
          </p:cNvSpPr>
          <p:nvPr/>
        </p:nvSpPr>
        <p:spPr bwMode="auto">
          <a:xfrm>
            <a:off x="381000" y="6230938"/>
            <a:ext cx="41767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600" b="1"/>
              <a:t>ŞEKİL 1 </a:t>
            </a:r>
            <a:r>
              <a:rPr lang="tr-TR" altLang="zh-TW" sz="1600">
                <a:latin typeface="Times New Roman" panose="02020603050405020304" pitchFamily="18" charset="0"/>
                <a:cs typeface="Times New Roman" panose="02020603050405020304" pitchFamily="18" charset="0"/>
              </a:rPr>
              <a:t>Ağaç ve Ağaç olmayan çizge örnekleri</a:t>
            </a:r>
            <a:endParaRPr lang="zh-TW" altLang="en-US" sz="1100" baseline="-25000">
              <a:latin typeface="Times New Roman" panose="02020603050405020304" pitchFamily="18" charset="0"/>
              <a:cs typeface="Times New Roman" panose="02020603050405020304" pitchFamily="18" charset="0"/>
            </a:endParaRPr>
          </a:p>
        </p:txBody>
      </p:sp>
      <p:sp>
        <p:nvSpPr>
          <p:cNvPr id="9222" name="Slayt Numarası Yer Tutucusu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a:t>
            </a:r>
            <a:r>
              <a:rPr kumimoji="0" lang="en-US" altLang="zh-TW" sz="1200" smtClean="0">
                <a:latin typeface="Times New Roman" panose="02020603050405020304" pitchFamily="18" charset="0"/>
              </a:rPr>
              <a:t>-</a:t>
            </a:r>
            <a:fld id="{D422E8AB-B7B5-4C46-A722-69521EB3505D}" type="slidenum">
              <a:rPr kumimoji="0" lang="en-US" altLang="zh-TW" sz="1200" smtClean="0">
                <a:latin typeface="Times New Roman" panose="02020603050405020304" pitchFamily="18" charset="0"/>
              </a:rPr>
              <a:pPr>
                <a:spcBef>
                  <a:spcPct val="0"/>
                </a:spcBef>
                <a:buClrTx/>
                <a:buSzTx/>
                <a:buFontTx/>
                <a:buNone/>
              </a:pPr>
              <a:t>3</a:t>
            </a:fld>
            <a:endParaRPr kumimoji="0" lang="en-US" altLang="zh-TW" sz="1200" smtClean="0">
              <a:latin typeface="Times New Roman" panose="02020603050405020304" pitchFamily="18" charset="0"/>
            </a:endParaRPr>
          </a:p>
        </p:txBody>
      </p:sp>
      <p:graphicFrame>
        <p:nvGraphicFramePr>
          <p:cNvPr id="9223" name="Nesne 3"/>
          <p:cNvGraphicFramePr>
            <a:graphicFrameLocks noChangeAspect="1"/>
          </p:cNvGraphicFramePr>
          <p:nvPr/>
        </p:nvGraphicFramePr>
        <p:xfrm>
          <a:off x="381000" y="2357438"/>
          <a:ext cx="8509000" cy="3873500"/>
        </p:xfrm>
        <a:graphic>
          <a:graphicData uri="http://schemas.openxmlformats.org/presentationml/2006/ole">
            <mc:AlternateContent xmlns:mc="http://schemas.openxmlformats.org/markup-compatibility/2006">
              <mc:Choice xmlns:v="urn:schemas-microsoft-com:vml" Requires="v">
                <p:oleObj spid="_x0000_s9224" name="Visio" r:id="rId4" imgW="9639220" imgH="4391015" progId="Visio.Drawing.15">
                  <p:embed/>
                </p:oleObj>
              </mc:Choice>
              <mc:Fallback>
                <p:oleObj name="Visio" r:id="rId4" imgW="9639220" imgH="4391015" progId="Visio.Drawing.15">
                  <p:embed/>
                  <p:pic>
                    <p:nvPicPr>
                      <p:cNvPr id="0" name="Nesn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357438"/>
                        <a:ext cx="85090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anim calcmode="lin" valueType="num">
                                      <p:cBhvr additive="base">
                                        <p:cTn id="7" dur="500" fill="hold"/>
                                        <p:tgtEl>
                                          <p:spTgt spid="5126"/>
                                        </p:tgtEl>
                                        <p:attrNameLst>
                                          <p:attrName>ppt_x</p:attrName>
                                        </p:attrNameLst>
                                      </p:cBhvr>
                                      <p:tavLst>
                                        <p:tav tm="0">
                                          <p:val>
                                            <p:strVal val="#ppt_x"/>
                                          </p:val>
                                        </p:tav>
                                        <p:tav tm="100000">
                                          <p:val>
                                            <p:strVal val="#ppt_x"/>
                                          </p:val>
                                        </p:tav>
                                      </p:tavLst>
                                    </p:anim>
                                    <p:anim calcmode="lin" valueType="num">
                                      <p:cBhvr additive="base">
                                        <p:cTn id="8"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5"/>
                                        </p:tgtEl>
                                        <p:attrNameLst>
                                          <p:attrName>style.visibility</p:attrName>
                                        </p:attrNameLst>
                                      </p:cBhvr>
                                      <p:to>
                                        <p:strVal val="visible"/>
                                      </p:to>
                                    </p:set>
                                    <p:anim calcmode="lin" valueType="num">
                                      <p:cBhvr additive="base">
                                        <p:cTn id="19" dur="500" fill="hold"/>
                                        <p:tgtEl>
                                          <p:spTgt spid="22535"/>
                                        </p:tgtEl>
                                        <p:attrNameLst>
                                          <p:attrName>ppt_x</p:attrName>
                                        </p:attrNameLst>
                                      </p:cBhvr>
                                      <p:tavLst>
                                        <p:tav tm="0">
                                          <p:val>
                                            <p:strVal val="#ppt_x"/>
                                          </p:val>
                                        </p:tav>
                                        <p:tav tm="100000">
                                          <p:val>
                                            <p:strVal val="#ppt_x"/>
                                          </p:val>
                                        </p:tav>
                                      </p:tavLst>
                                    </p:anim>
                                    <p:anim calcmode="lin" valueType="num">
                                      <p:cBhvr additive="base">
                                        <p:cTn id="20" dur="500" fill="hold"/>
                                        <p:tgtEl>
                                          <p:spTgt spid="225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autoUpdateAnimBg="0"/>
      <p:bldP spid="5126" grpId="0" animBg="1" autoUpdateAnimBg="0"/>
      <p:bldP spid="22535"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2"/>
          <p:cNvSpPr>
            <a:spLocks noChangeArrowheads="1"/>
          </p:cNvSpPr>
          <p:nvPr/>
        </p:nvSpPr>
        <p:spPr bwMode="auto">
          <a:xfrm>
            <a:off x="381000" y="457200"/>
            <a:ext cx="4421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b="1" u="sng">
                <a:solidFill>
                  <a:srgbClr val="008000"/>
                </a:solidFill>
              </a:rPr>
              <a:t>Ön Ek Kodları (Prefix)</a:t>
            </a:r>
            <a:endParaRPr lang="en-US" altLang="zh-TW" u="sng">
              <a:solidFill>
                <a:srgbClr val="000000"/>
              </a:solidFill>
            </a:endParaRPr>
          </a:p>
        </p:txBody>
      </p:sp>
      <p:sp>
        <p:nvSpPr>
          <p:cNvPr id="6" name="矩形 5"/>
          <p:cNvSpPr/>
          <p:nvPr/>
        </p:nvSpPr>
        <p:spPr>
          <a:xfrm>
            <a:off x="304800" y="1143000"/>
            <a:ext cx="8839200" cy="4554538"/>
          </a:xfrm>
          <a:prstGeom prst="rect">
            <a:avLst/>
          </a:prstGeom>
        </p:spPr>
        <p:txBody>
          <a:bodyPr>
            <a:spAutoFit/>
          </a:bodyPr>
          <a:lstStyle/>
          <a:p>
            <a:pPr eaLnBrk="1" hangingPunct="1">
              <a:defRPr/>
            </a:pPr>
            <a:r>
              <a:rPr lang="en-US" altLang="zh-TW" sz="2400" b="1" kern="0" dirty="0">
                <a:solidFill>
                  <a:srgbClr val="008000"/>
                </a:solidFill>
                <a:latin typeface="Arial"/>
                <a:ea typeface="新細明體"/>
                <a:cs typeface="+mj-cs"/>
              </a:rPr>
              <a:t>Problem:</a:t>
            </a:r>
            <a:r>
              <a:rPr lang="en-US" altLang="zh-TW" b="1" kern="0" dirty="0">
                <a:solidFill>
                  <a:srgbClr val="008000"/>
                </a:solidFill>
                <a:latin typeface="Arial"/>
                <a:ea typeface="新細明體"/>
                <a:cs typeface="+mj-cs"/>
              </a:rPr>
              <a:t> </a:t>
            </a:r>
            <a:r>
              <a:rPr lang="tr-TR" sz="2000" dirty="0"/>
              <a:t>İngilizce alfabenin harflerini (küçük veya büyük harf ayrımı olmaksızın) kodlamak için bit diz­gilerini (dizilerini) kullanma problemini düşünelim </a:t>
            </a:r>
          </a:p>
          <a:p>
            <a:pPr eaLnBrk="1" hangingPunct="1">
              <a:defRPr/>
            </a:pPr>
            <a:r>
              <a:rPr lang="en-US" altLang="zh-TW" sz="2600" kern="0" dirty="0">
                <a:latin typeface="Arial"/>
                <a:ea typeface="新細明體"/>
                <a:cs typeface="+mj-cs"/>
                <a:sym typeface="Symbol"/>
              </a:rPr>
              <a:t> </a:t>
            </a:r>
            <a:r>
              <a:rPr lang="tr-TR" sz="2000" dirty="0"/>
              <a:t>Her harfi uzunluğu beş olan bir bit dizgisi ile gösterebiliriz</a:t>
            </a:r>
            <a:r>
              <a:rPr lang="en-US" altLang="zh-TW" sz="2000" kern="0" dirty="0">
                <a:latin typeface="Arial"/>
                <a:ea typeface="新細明體"/>
                <a:cs typeface="+mj-cs"/>
                <a:sym typeface="Symbol"/>
              </a:rPr>
              <a:t> (</a:t>
            </a:r>
            <a:r>
              <a:rPr lang="zh-TW" altLang="en-US" sz="1600" kern="0" dirty="0">
                <a:latin typeface="Arial"/>
                <a:ea typeface="新細明體"/>
                <a:cs typeface="+mj-cs"/>
                <a:sym typeface="Symbol"/>
              </a:rPr>
              <a:t> </a:t>
            </a:r>
            <a:r>
              <a:rPr lang="tr-TR" altLang="zh-TW" sz="2000" kern="0" dirty="0">
                <a:latin typeface="Times New Roman" pitchFamily="18" charset="0"/>
                <a:ea typeface="新細明體"/>
                <a:cs typeface="Times New Roman" pitchFamily="18" charset="0"/>
                <a:sym typeface="Symbol"/>
              </a:rPr>
              <a:t>26 harf var ve her biri 5 bit ile kodlanır</a:t>
            </a:r>
            <a:r>
              <a:rPr lang="en-US" altLang="zh-TW" sz="2000" kern="0" dirty="0">
                <a:latin typeface="Arial"/>
                <a:ea typeface="新細明體"/>
                <a:cs typeface="+mj-cs"/>
                <a:sym typeface="Symbol"/>
              </a:rPr>
              <a:t>)</a:t>
            </a:r>
          </a:p>
          <a:p>
            <a:pPr eaLnBrk="1" hangingPunct="1">
              <a:buFont typeface="Symbol" pitchFamily="18" charset="2"/>
              <a:buChar char="Þ"/>
              <a:defRPr/>
            </a:pPr>
            <a:r>
              <a:rPr lang="tr-TR" sz="2000" dirty="0"/>
              <a:t>Bu harfler için öyle bir kodlama yöntemi bulunabilir mi ki veri kodlandığında daha az bit kullanılsın? </a:t>
            </a:r>
            <a:endParaRPr lang="en-US" altLang="zh-TW" sz="2000" kern="0" dirty="0">
              <a:latin typeface="Arial"/>
              <a:ea typeface="新細明體"/>
              <a:cs typeface="+mj-cs"/>
              <a:sym typeface="Symbol"/>
            </a:endParaRPr>
          </a:p>
          <a:p>
            <a:pPr eaLnBrk="1" hangingPunct="1">
              <a:buFont typeface="Symbol" pitchFamily="18" charset="2"/>
              <a:buChar char="Þ"/>
              <a:defRPr/>
            </a:pPr>
            <a:r>
              <a:rPr lang="en-US" altLang="zh-TW" sz="2000" kern="0" dirty="0">
                <a:latin typeface="Arial"/>
                <a:ea typeface="新細明體"/>
                <a:cs typeface="+mj-cs"/>
                <a:sym typeface="Symbol"/>
              </a:rPr>
              <a:t> </a:t>
            </a:r>
            <a:r>
              <a:rPr lang="tr-TR" sz="2000" dirty="0"/>
              <a:t>Harfleri kodlamada farklı uzunlukta bit dizgileri kullanmayı düşünelim</a:t>
            </a:r>
            <a:endParaRPr lang="en-US" altLang="zh-TW" sz="2000" kern="0" dirty="0">
              <a:latin typeface="Arial"/>
              <a:ea typeface="新細明體"/>
              <a:cs typeface="+mj-cs"/>
              <a:sym typeface="Symbol"/>
            </a:endParaRPr>
          </a:p>
          <a:p>
            <a:pPr eaLnBrk="1" hangingPunct="1">
              <a:buFont typeface="Symbol" pitchFamily="18" charset="2"/>
              <a:buChar char="Þ"/>
              <a:defRPr/>
            </a:pPr>
            <a:r>
              <a:rPr lang="en-US" altLang="zh-TW" sz="2000" kern="0" dirty="0">
                <a:latin typeface="Arial"/>
                <a:ea typeface="新細明體"/>
                <a:cs typeface="+mj-cs"/>
                <a:sym typeface="Symbol"/>
              </a:rPr>
              <a:t> </a:t>
            </a:r>
            <a:r>
              <a:rPr lang="tr-TR" sz="2000" dirty="0"/>
              <a:t>Harfler değişen büyüklükteki bitler kullanılarak kodlandığından her karakter için kullanılan bitin nerede başlayıp bittiğini belirleyen bir metot kullanılmalıdır. </a:t>
            </a:r>
          </a:p>
          <a:p>
            <a:pPr eaLnBrk="1" hangingPunct="1">
              <a:buFont typeface="Symbol" pitchFamily="18" charset="2"/>
              <a:buChar char="Þ"/>
              <a:defRPr/>
            </a:pPr>
            <a:r>
              <a:rPr lang="en-US" altLang="zh-TW" sz="2000" kern="0" dirty="0">
                <a:latin typeface="Arial"/>
                <a:ea typeface="新細明體"/>
                <a:sym typeface="Symbol"/>
              </a:rPr>
              <a:t> </a:t>
            </a:r>
            <a:r>
              <a:rPr lang="en-US" altLang="zh-TW" sz="2000" kern="0" dirty="0">
                <a:solidFill>
                  <a:srgbClr val="3333CC"/>
                </a:solidFill>
                <a:latin typeface="Arial"/>
                <a:ea typeface="新細明體"/>
                <a:cs typeface="+mj-cs"/>
                <a:sym typeface="Symbol"/>
              </a:rPr>
              <a:t>Prefix </a:t>
            </a:r>
            <a:r>
              <a:rPr lang="tr-TR" altLang="zh-TW" sz="2000" kern="0" dirty="0">
                <a:solidFill>
                  <a:srgbClr val="3333CC"/>
                </a:solidFill>
                <a:latin typeface="Arial"/>
                <a:ea typeface="新細明體"/>
                <a:cs typeface="+mj-cs"/>
                <a:sym typeface="Symbol"/>
              </a:rPr>
              <a:t>kod</a:t>
            </a:r>
            <a:r>
              <a:rPr lang="en-US" altLang="zh-TW" sz="2000" kern="0" dirty="0">
                <a:latin typeface="Arial"/>
                <a:ea typeface="新細明體"/>
                <a:cs typeface="+mj-cs"/>
                <a:sym typeface="Symbol"/>
              </a:rPr>
              <a:t>:</a:t>
            </a:r>
            <a:r>
              <a:rPr lang="en-US" altLang="zh-TW" sz="2000" kern="0" dirty="0">
                <a:solidFill>
                  <a:srgbClr val="3333CC"/>
                </a:solidFill>
                <a:latin typeface="Arial"/>
                <a:ea typeface="新細明體"/>
                <a:cs typeface="+mj-cs"/>
                <a:sym typeface="Symbol"/>
              </a:rPr>
              <a:t> </a:t>
            </a:r>
            <a:r>
              <a:rPr lang="tr-TR" sz="2000" dirty="0"/>
              <a:t>Hiçbir bit dizgisinin birden fazla harf dizisine karşılık gelmemesi için bir yol, bir harfe kar­şılık gelen bit dizgisinin bir başka harfe karşılık gelen bit dizgisinin ilk kısmı olmayacak şekilde kodlanmasıdır. </a:t>
            </a:r>
            <a:endParaRPr lang="zh-TW" altLang="en-US" sz="2000" kern="0" dirty="0">
              <a:latin typeface="Arial"/>
              <a:ea typeface="新細明體"/>
              <a:cs typeface="+mj-cs"/>
            </a:endParaRPr>
          </a:p>
        </p:txBody>
      </p:sp>
      <p:sp>
        <p:nvSpPr>
          <p:cNvPr id="45060" name="投影片編號版面配置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F1CD3E60-DF56-4E0F-9B97-32B45EF922BD}" type="slidenum">
              <a:rPr kumimoji="0" lang="en-US" altLang="zh-TW" sz="1200" smtClean="0">
                <a:latin typeface="Times New Roman" panose="02020603050405020304" pitchFamily="18" charset="0"/>
              </a:rPr>
              <a:pPr>
                <a:spcBef>
                  <a:spcPct val="0"/>
                </a:spcBef>
                <a:buClrTx/>
                <a:buSzTx/>
                <a:buFontTx/>
                <a:buNone/>
              </a:pPr>
              <a:t>30</a:t>
            </a:fld>
            <a:endParaRPr kumimoji="0" lang="en-US" altLang="zh-TW" sz="1200" smtClean="0">
              <a:latin typeface="Times New Roman" panose="02020603050405020304" pitchFamily="18" charset="0"/>
            </a:endParaRPr>
          </a:p>
        </p:txBody>
      </p:sp>
      <p:sp>
        <p:nvSpPr>
          <p:cNvPr id="45061"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609600"/>
            <a:ext cx="8450263" cy="1262063"/>
          </a:xfrm>
          <a:prstGeom prst="rect">
            <a:avLst/>
          </a:prstGeom>
        </p:spPr>
        <p:txBody>
          <a:bodyPr wrap="none">
            <a:spAutoFit/>
          </a:bodyPr>
          <a:lstStyle/>
          <a:p>
            <a:pPr eaLnBrk="1" hangingPunct="1">
              <a:defRPr/>
            </a:pPr>
            <a:r>
              <a:rPr lang="en-US" altLang="zh-TW" sz="2600" b="1" kern="0" dirty="0">
                <a:solidFill>
                  <a:srgbClr val="008000"/>
                </a:solidFill>
                <a:latin typeface="Arial"/>
                <a:ea typeface="新細明體"/>
              </a:rPr>
              <a:t>(</a:t>
            </a:r>
            <a:r>
              <a:rPr lang="tr-TR" altLang="zh-TW" sz="2600" b="1" kern="0" dirty="0">
                <a:solidFill>
                  <a:srgbClr val="008000"/>
                </a:solidFill>
                <a:latin typeface="Arial"/>
                <a:ea typeface="新細明體"/>
              </a:rPr>
              <a:t>Ön ek kodsuz</a:t>
            </a:r>
            <a:r>
              <a:rPr lang="en-US" altLang="zh-TW" sz="2600" b="1" kern="0" dirty="0">
                <a:solidFill>
                  <a:srgbClr val="008000"/>
                </a:solidFill>
                <a:latin typeface="Arial"/>
                <a:ea typeface="新細明體"/>
              </a:rPr>
              <a:t>)</a:t>
            </a:r>
            <a:br>
              <a:rPr lang="en-US" altLang="zh-TW" sz="2600" b="1" kern="0" dirty="0">
                <a:solidFill>
                  <a:srgbClr val="008000"/>
                </a:solidFill>
                <a:latin typeface="Arial"/>
                <a:ea typeface="新細明體"/>
              </a:rPr>
            </a:br>
            <a:r>
              <a:rPr lang="en-US" altLang="zh-TW" sz="2600" kern="0" dirty="0">
                <a:latin typeface="Arial"/>
                <a:ea typeface="新細明體"/>
              </a:rPr>
              <a:t>   </a:t>
            </a:r>
            <a:r>
              <a:rPr lang="en-US" altLang="zh-TW" sz="2600" i="1" kern="0" dirty="0">
                <a:latin typeface="Times New Roman" pitchFamily="18" charset="0"/>
                <a:ea typeface="新細明體"/>
                <a:cs typeface="Times New Roman" pitchFamily="18" charset="0"/>
              </a:rPr>
              <a:t>e</a:t>
            </a:r>
            <a:r>
              <a:rPr lang="en-US" altLang="zh-TW" sz="2600" kern="0" dirty="0">
                <a:latin typeface="Arial"/>
                <a:ea typeface="新細明體"/>
              </a:rPr>
              <a:t> : 0,   </a:t>
            </a:r>
            <a:r>
              <a:rPr lang="en-US" altLang="zh-TW" sz="2600" i="1" kern="0" dirty="0">
                <a:latin typeface="Times New Roman" pitchFamily="18" charset="0"/>
                <a:ea typeface="新細明體"/>
                <a:cs typeface="Times New Roman" pitchFamily="18" charset="0"/>
              </a:rPr>
              <a:t>a</a:t>
            </a:r>
            <a:r>
              <a:rPr lang="en-US" altLang="zh-TW" sz="2600" kern="0" dirty="0">
                <a:latin typeface="Arial"/>
                <a:ea typeface="新細明體"/>
              </a:rPr>
              <a:t> :  1</a:t>
            </a:r>
            <a:r>
              <a:rPr lang="en-US" altLang="zh-TW" sz="2600" i="1" kern="0" dirty="0">
                <a:latin typeface="Times New Roman" pitchFamily="18" charset="0"/>
                <a:ea typeface="新細明體"/>
                <a:cs typeface="Times New Roman" pitchFamily="18" charset="0"/>
              </a:rPr>
              <a:t>,    t</a:t>
            </a:r>
            <a:r>
              <a:rPr lang="en-US" altLang="zh-TW" sz="2600" kern="0" dirty="0">
                <a:latin typeface="Arial"/>
                <a:ea typeface="新細明體"/>
              </a:rPr>
              <a:t> : 01</a:t>
            </a:r>
            <a:br>
              <a:rPr lang="en-US" altLang="zh-TW" sz="2600" kern="0" dirty="0">
                <a:latin typeface="Arial"/>
                <a:ea typeface="新細明體"/>
              </a:rPr>
            </a:br>
            <a:r>
              <a:rPr lang="en-US" altLang="zh-TW" sz="2400" kern="0" dirty="0">
                <a:latin typeface="Arial"/>
                <a:ea typeface="新細明體"/>
              </a:rPr>
              <a:t>   </a:t>
            </a:r>
            <a:r>
              <a:rPr lang="tr-TR" sz="2400" dirty="0"/>
              <a:t>0101 bit dizgisi eat, tea, eaea veya tt ’ye karşılık gelebilirdi.</a:t>
            </a:r>
            <a:endParaRPr lang="zh-TW" altLang="en-US" sz="2400" i="1" kern="0" dirty="0">
              <a:latin typeface="Times New Roman" pitchFamily="18" charset="0"/>
              <a:ea typeface="新細明體"/>
              <a:cs typeface="Times New Roman" pitchFamily="18" charset="0"/>
            </a:endParaRPr>
          </a:p>
        </p:txBody>
      </p:sp>
      <p:sp>
        <p:nvSpPr>
          <p:cNvPr id="5" name="矩形 4"/>
          <p:cNvSpPr/>
          <p:nvPr/>
        </p:nvSpPr>
        <p:spPr>
          <a:xfrm>
            <a:off x="381000" y="1981200"/>
            <a:ext cx="5967413" cy="1384300"/>
          </a:xfrm>
          <a:prstGeom prst="rect">
            <a:avLst/>
          </a:prstGeom>
        </p:spPr>
        <p:txBody>
          <a:bodyPr wrap="none">
            <a:spAutoFit/>
          </a:bodyPr>
          <a:lstStyle/>
          <a:p>
            <a:pPr eaLnBrk="1" hangingPunct="1">
              <a:defRPr/>
            </a:pPr>
            <a:r>
              <a:rPr lang="en-US" altLang="zh-TW" sz="2600" b="1" kern="0" dirty="0">
                <a:solidFill>
                  <a:srgbClr val="008000"/>
                </a:solidFill>
                <a:latin typeface="Arial"/>
                <a:ea typeface="新細明體"/>
              </a:rPr>
              <a:t>(prefix </a:t>
            </a:r>
            <a:r>
              <a:rPr lang="tr-TR" altLang="zh-TW" sz="2600" b="1" kern="0" dirty="0">
                <a:solidFill>
                  <a:srgbClr val="008000"/>
                </a:solidFill>
                <a:latin typeface="Arial"/>
                <a:ea typeface="新細明體"/>
              </a:rPr>
              <a:t>kod</a:t>
            </a:r>
            <a:r>
              <a:rPr lang="en-US" altLang="zh-TW" sz="2600" b="1" kern="0" dirty="0">
                <a:solidFill>
                  <a:srgbClr val="008000"/>
                </a:solidFill>
                <a:latin typeface="Arial"/>
                <a:ea typeface="新細明體"/>
              </a:rPr>
              <a:t>)</a:t>
            </a:r>
            <a:br>
              <a:rPr lang="en-US" altLang="zh-TW" sz="2600" b="1" kern="0" dirty="0">
                <a:solidFill>
                  <a:srgbClr val="008000"/>
                </a:solidFill>
                <a:latin typeface="Arial"/>
                <a:ea typeface="新細明體"/>
              </a:rPr>
            </a:br>
            <a:r>
              <a:rPr lang="en-US" altLang="zh-TW" sz="2600" kern="0" dirty="0">
                <a:latin typeface="Arial"/>
                <a:ea typeface="新細明體"/>
              </a:rPr>
              <a:t>   </a:t>
            </a:r>
            <a:r>
              <a:rPr lang="en-US" altLang="zh-TW" sz="2600" i="1" kern="0" dirty="0">
                <a:latin typeface="Times New Roman" pitchFamily="18" charset="0"/>
                <a:ea typeface="新細明體"/>
                <a:cs typeface="Times New Roman" pitchFamily="18" charset="0"/>
              </a:rPr>
              <a:t>e</a:t>
            </a:r>
            <a:r>
              <a:rPr lang="en-US" altLang="zh-TW" sz="2600" kern="0" dirty="0">
                <a:latin typeface="Arial"/>
                <a:ea typeface="新細明體"/>
              </a:rPr>
              <a:t> : 0,   </a:t>
            </a:r>
            <a:r>
              <a:rPr lang="en-US" altLang="zh-TW" sz="2600" i="1" kern="0" dirty="0">
                <a:latin typeface="Times New Roman" pitchFamily="18" charset="0"/>
                <a:ea typeface="新細明體"/>
                <a:cs typeface="Times New Roman" pitchFamily="18" charset="0"/>
              </a:rPr>
              <a:t>a</a:t>
            </a:r>
            <a:r>
              <a:rPr lang="en-US" altLang="zh-TW" sz="2600" kern="0" dirty="0">
                <a:latin typeface="Arial"/>
                <a:ea typeface="新細明體"/>
              </a:rPr>
              <a:t> :  10</a:t>
            </a:r>
            <a:r>
              <a:rPr lang="en-US" altLang="zh-TW" sz="2600" i="1" kern="0" dirty="0">
                <a:latin typeface="Times New Roman" pitchFamily="18" charset="0"/>
                <a:ea typeface="新細明體"/>
                <a:cs typeface="Times New Roman" pitchFamily="18" charset="0"/>
              </a:rPr>
              <a:t>,    t</a:t>
            </a:r>
            <a:r>
              <a:rPr lang="en-US" altLang="zh-TW" sz="2600" kern="0" dirty="0">
                <a:latin typeface="Arial"/>
                <a:ea typeface="新細明體"/>
              </a:rPr>
              <a:t> : 11</a:t>
            </a:r>
            <a:br>
              <a:rPr lang="en-US" altLang="zh-TW" sz="2600" kern="0" dirty="0">
                <a:latin typeface="Arial"/>
                <a:ea typeface="新細明體"/>
              </a:rPr>
            </a:br>
            <a:r>
              <a:rPr lang="en-US" altLang="zh-TW" sz="2600" kern="0" dirty="0">
                <a:latin typeface="Arial"/>
                <a:ea typeface="新細明體"/>
              </a:rPr>
              <a:t>10110 </a:t>
            </a:r>
            <a:r>
              <a:rPr lang="tr-TR" altLang="zh-TW" sz="2600" kern="0" dirty="0">
                <a:latin typeface="Arial"/>
                <a:ea typeface="新細明體"/>
              </a:rPr>
              <a:t>bit dizgisi</a:t>
            </a:r>
            <a:r>
              <a:rPr lang="en-US" altLang="zh-TW" sz="2600" kern="0" dirty="0">
                <a:latin typeface="Arial"/>
                <a:ea typeface="新細明體"/>
              </a:rPr>
              <a:t> </a:t>
            </a:r>
            <a:r>
              <a:rPr lang="en-US" altLang="zh-TW" sz="3200" i="1" kern="0" dirty="0">
                <a:latin typeface="Times New Roman" pitchFamily="18" charset="0"/>
                <a:ea typeface="新細明體"/>
                <a:cs typeface="Times New Roman" pitchFamily="18" charset="0"/>
              </a:rPr>
              <a:t>ate</a:t>
            </a:r>
            <a:r>
              <a:rPr lang="tr-TR" altLang="zh-TW" sz="2600" i="1" kern="0" dirty="0">
                <a:latin typeface="Times New Roman" pitchFamily="18" charset="0"/>
                <a:ea typeface="新細明體"/>
                <a:cs typeface="Times New Roman" pitchFamily="18" charset="0"/>
              </a:rPr>
              <a:t> </a:t>
            </a:r>
            <a:r>
              <a:rPr lang="tr-TR" altLang="zh-TW" sz="2600" kern="0" dirty="0">
                <a:latin typeface="Arial"/>
                <a:ea typeface="新細明體"/>
              </a:rPr>
              <a:t>‘nin kodlamasıdır. </a:t>
            </a:r>
            <a:endParaRPr lang="zh-TW" altLang="en-US" sz="2600" kern="0" dirty="0">
              <a:latin typeface="Arial"/>
              <a:ea typeface="新細明體"/>
            </a:endParaRPr>
          </a:p>
        </p:txBody>
      </p:sp>
      <p:sp>
        <p:nvSpPr>
          <p:cNvPr id="47108"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8DFCDF8D-1638-4509-BD08-3EACA2F9652D}" type="slidenum">
              <a:rPr kumimoji="0" lang="en-US" altLang="zh-TW" sz="1200" smtClean="0">
                <a:latin typeface="Times New Roman" panose="02020603050405020304" pitchFamily="18" charset="0"/>
              </a:rPr>
              <a:pPr>
                <a:spcBef>
                  <a:spcPct val="0"/>
                </a:spcBef>
                <a:buClrTx/>
                <a:buSzTx/>
                <a:buFontTx/>
                <a:buNone/>
              </a:pPr>
              <a:t>31</a:t>
            </a:fld>
            <a:endParaRPr kumimoji="0" lang="en-US" altLang="zh-TW" sz="1200" smtClean="0">
              <a:latin typeface="Times New Roman" panose="02020603050405020304" pitchFamily="18" charset="0"/>
            </a:endParaRPr>
          </a:p>
        </p:txBody>
      </p:sp>
      <p:sp>
        <p:nvSpPr>
          <p:cNvPr id="47109"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876800" y="3733800"/>
            <a:ext cx="1878013" cy="830263"/>
          </a:xfrm>
          <a:prstGeom prst="rect">
            <a:avLst/>
          </a:prstGeom>
        </p:spPr>
        <p:txBody>
          <a:bodyPr wrap="none">
            <a:spAutoFit/>
          </a:bodyPr>
          <a:lstStyle/>
          <a:p>
            <a:pPr eaLnBrk="1" hangingPunct="1">
              <a:defRPr/>
            </a:pPr>
            <a:r>
              <a:rPr lang="tr-TR" altLang="zh-TW" sz="2400" kern="0" dirty="0">
                <a:solidFill>
                  <a:srgbClr val="FF0000"/>
                </a:solidFill>
                <a:latin typeface="Arial"/>
                <a:ea typeface="新細明體"/>
              </a:rPr>
              <a:t>Kod çözme</a:t>
            </a:r>
            <a:endParaRPr lang="en-US" altLang="zh-TW" sz="2400" kern="0" dirty="0">
              <a:solidFill>
                <a:srgbClr val="FF0000"/>
              </a:solidFill>
              <a:latin typeface="Arial"/>
              <a:ea typeface="新細明體"/>
            </a:endParaRPr>
          </a:p>
          <a:p>
            <a:pPr eaLnBrk="1" hangingPunct="1">
              <a:defRPr/>
            </a:pPr>
            <a:r>
              <a:rPr lang="en-US" altLang="zh-TW" sz="2400" kern="0" dirty="0">
                <a:latin typeface="Times New Roman" pitchFamily="18" charset="0"/>
                <a:ea typeface="新細明體"/>
                <a:cs typeface="Times New Roman" pitchFamily="18" charset="0"/>
              </a:rPr>
              <a:t>11111011100</a:t>
            </a:r>
            <a:endParaRPr lang="zh-TW" altLang="en-US" sz="2400" dirty="0">
              <a:latin typeface="Arial" charset="0"/>
            </a:endParaRPr>
          </a:p>
        </p:txBody>
      </p:sp>
      <p:sp>
        <p:nvSpPr>
          <p:cNvPr id="4" name="矩形 3"/>
          <p:cNvSpPr/>
          <p:nvPr/>
        </p:nvSpPr>
        <p:spPr>
          <a:xfrm>
            <a:off x="381000" y="547688"/>
            <a:ext cx="8907463" cy="2432050"/>
          </a:xfrm>
          <a:prstGeom prst="rect">
            <a:avLst/>
          </a:prstGeom>
        </p:spPr>
        <p:txBody>
          <a:bodyPr wrap="none">
            <a:spAutoFit/>
          </a:bodyPr>
          <a:lstStyle/>
          <a:p>
            <a:pPr eaLnBrk="1" hangingPunct="1">
              <a:defRPr/>
            </a:pPr>
            <a:r>
              <a:rPr lang="en-US" altLang="zh-TW" sz="2600" kern="0" dirty="0">
                <a:solidFill>
                  <a:srgbClr val="3333CC"/>
                </a:solidFill>
                <a:latin typeface="Arial"/>
                <a:ea typeface="新細明體"/>
              </a:rPr>
              <a:t>Bir ön ek kodu</a:t>
            </a:r>
            <a:r>
              <a:rPr lang="tr-TR" altLang="zh-TW" sz="2600" kern="0" dirty="0">
                <a:solidFill>
                  <a:srgbClr val="3333CC"/>
                </a:solidFill>
                <a:latin typeface="Arial"/>
                <a:ea typeface="新細明體"/>
              </a:rPr>
              <a:t>, </a:t>
            </a:r>
            <a:r>
              <a:rPr lang="en-US" altLang="zh-TW" sz="2600" kern="0" dirty="0">
                <a:solidFill>
                  <a:srgbClr val="3333CC"/>
                </a:solidFill>
                <a:latin typeface="Arial"/>
                <a:ea typeface="新細明體"/>
              </a:rPr>
              <a:t>karakterler ağacının yapraklarının etiketleri </a:t>
            </a:r>
            <a:endParaRPr lang="tr-TR" altLang="zh-TW" sz="2600" kern="0" dirty="0">
              <a:solidFill>
                <a:srgbClr val="3333CC"/>
              </a:solidFill>
              <a:latin typeface="Arial"/>
              <a:ea typeface="新細明體"/>
            </a:endParaRPr>
          </a:p>
          <a:p>
            <a:pPr eaLnBrk="1" hangingPunct="1">
              <a:defRPr/>
            </a:pPr>
            <a:r>
              <a:rPr lang="en-US" altLang="zh-TW" sz="2600" kern="0" dirty="0">
                <a:solidFill>
                  <a:srgbClr val="3333CC"/>
                </a:solidFill>
                <a:latin typeface="Arial"/>
                <a:ea typeface="新細明體"/>
              </a:rPr>
              <a:t>olan bir ikili ağaç ile temsil edilebilir. </a:t>
            </a:r>
            <a:endParaRPr lang="tr-TR" altLang="zh-TW" sz="2600" kern="0" dirty="0">
              <a:solidFill>
                <a:srgbClr val="3333CC"/>
              </a:solidFill>
              <a:latin typeface="Arial"/>
              <a:ea typeface="新細明體"/>
            </a:endParaRPr>
          </a:p>
          <a:p>
            <a:pPr marL="342900" indent="-342900" eaLnBrk="1" hangingPunct="1">
              <a:buFont typeface="Wingdings" panose="05000000000000000000" pitchFamily="2" charset="2"/>
              <a:buChar char="Ø"/>
              <a:defRPr/>
            </a:pPr>
            <a:r>
              <a:rPr lang="tr-TR" altLang="zh-TW" sz="2000" kern="0" dirty="0">
                <a:solidFill>
                  <a:srgbClr val="000000"/>
                </a:solidFill>
                <a:latin typeface="Arial"/>
                <a:ea typeface="新細明體"/>
              </a:rPr>
              <a:t>karakter</a:t>
            </a:r>
            <a:r>
              <a:rPr lang="en-US" altLang="zh-TW" sz="2000" kern="0" dirty="0">
                <a:solidFill>
                  <a:srgbClr val="000000"/>
                </a:solidFill>
                <a:latin typeface="Arial"/>
                <a:ea typeface="新細明體"/>
              </a:rPr>
              <a:t>:  </a:t>
            </a:r>
            <a:r>
              <a:rPr lang="tr-TR" altLang="zh-TW" sz="2000" kern="0" dirty="0">
                <a:solidFill>
                  <a:srgbClr val="000000"/>
                </a:solidFill>
                <a:latin typeface="Arial"/>
                <a:ea typeface="新細明體"/>
              </a:rPr>
              <a:t>yaprağın etiketi</a:t>
            </a:r>
          </a:p>
          <a:p>
            <a:pPr marL="342900" indent="-342900" eaLnBrk="1" hangingPunct="1">
              <a:buFont typeface="Wingdings" panose="05000000000000000000" pitchFamily="2" charset="2"/>
              <a:buChar char="Ø"/>
              <a:defRPr/>
            </a:pPr>
            <a:r>
              <a:rPr lang="tr-TR" altLang="zh-TW" sz="2000" kern="0" dirty="0">
                <a:solidFill>
                  <a:srgbClr val="000000"/>
                </a:solidFill>
                <a:latin typeface="Arial"/>
                <a:ea typeface="新細明體"/>
              </a:rPr>
              <a:t>kenar etiketi</a:t>
            </a:r>
            <a:r>
              <a:rPr lang="en-US" altLang="zh-TW" sz="2000" kern="0" dirty="0">
                <a:solidFill>
                  <a:srgbClr val="000000"/>
                </a:solidFill>
                <a:latin typeface="Arial"/>
                <a:ea typeface="新細明體"/>
              </a:rPr>
              <a:t>: </a:t>
            </a:r>
            <a:r>
              <a:rPr lang="tr-TR" altLang="zh-TW" sz="2000" kern="0" dirty="0">
                <a:solidFill>
                  <a:srgbClr val="000000"/>
                </a:solidFill>
                <a:latin typeface="Arial"/>
                <a:ea typeface="新細明體"/>
              </a:rPr>
              <a:t>sol çocuk</a:t>
            </a:r>
            <a:r>
              <a:rPr lang="en-US" altLang="zh-TW" sz="2000" kern="0" dirty="0">
                <a:solidFill>
                  <a:srgbClr val="000000"/>
                </a:solidFill>
                <a:latin typeface="Arial"/>
                <a:ea typeface="新細明體"/>
                <a:sym typeface="Symbol"/>
              </a:rPr>
              <a:t></a:t>
            </a:r>
            <a:r>
              <a:rPr lang="en-US" altLang="zh-TW" sz="2000" kern="0" dirty="0">
                <a:solidFill>
                  <a:srgbClr val="000000"/>
                </a:solidFill>
                <a:latin typeface="Arial"/>
                <a:ea typeface="新細明體"/>
              </a:rPr>
              <a:t> 0,  </a:t>
            </a:r>
            <a:r>
              <a:rPr lang="tr-TR" altLang="zh-TW" sz="2000" kern="0" dirty="0">
                <a:solidFill>
                  <a:srgbClr val="000000"/>
                </a:solidFill>
                <a:latin typeface="Arial"/>
                <a:ea typeface="新細明體"/>
              </a:rPr>
              <a:t>sağ çocuk</a:t>
            </a:r>
            <a:r>
              <a:rPr lang="en-US" altLang="zh-TW" sz="2000" kern="0" dirty="0">
                <a:solidFill>
                  <a:srgbClr val="000000"/>
                </a:solidFill>
                <a:latin typeface="Arial"/>
                <a:ea typeface="新細明體"/>
                <a:sym typeface="Symbol"/>
              </a:rPr>
              <a:t> </a:t>
            </a:r>
            <a:r>
              <a:rPr lang="en-US" altLang="zh-TW" sz="2000" kern="0" dirty="0">
                <a:solidFill>
                  <a:srgbClr val="000000"/>
                </a:solidFill>
                <a:latin typeface="Arial"/>
                <a:ea typeface="新細明體"/>
              </a:rPr>
              <a:t>1</a:t>
            </a:r>
            <a:endParaRPr lang="tr-TR" altLang="zh-TW" sz="2000" kern="0" dirty="0">
              <a:solidFill>
                <a:srgbClr val="000000"/>
              </a:solidFill>
              <a:latin typeface="Arial"/>
              <a:ea typeface="新細明體"/>
            </a:endParaRPr>
          </a:p>
          <a:p>
            <a:pPr marL="342900" indent="-342900" eaLnBrk="1" hangingPunct="1">
              <a:buFont typeface="Wingdings" panose="05000000000000000000" pitchFamily="2" charset="2"/>
              <a:buChar char="Ø"/>
              <a:defRPr/>
            </a:pPr>
            <a:r>
              <a:rPr lang="tr-TR" sz="2000" dirty="0"/>
              <a:t>Bir karakteri kodlamada kullanılan bit dizgisi, </a:t>
            </a:r>
          </a:p>
          <a:p>
            <a:pPr marL="342900" indent="-342900" eaLnBrk="1" hangingPunct="1">
              <a:buFont typeface="Wingdings" panose="05000000000000000000" pitchFamily="2" charset="2"/>
              <a:buChar char="Ø"/>
              <a:defRPr/>
            </a:pPr>
            <a:r>
              <a:rPr lang="tr-TR" sz="2000" dirty="0"/>
              <a:t>kökten etiketi bu karakter olan yapra­ğa giden </a:t>
            </a:r>
          </a:p>
          <a:p>
            <a:pPr marL="342900" indent="-342900" eaLnBrk="1" hangingPunct="1">
              <a:buFont typeface="Wingdings" panose="05000000000000000000" pitchFamily="2" charset="2"/>
              <a:buChar char="Ø"/>
              <a:defRPr/>
            </a:pPr>
            <a:r>
              <a:rPr lang="tr-TR" sz="2000" dirty="0"/>
              <a:t>tek yoldaki kenarların etiketlerinin dizisidir. </a:t>
            </a:r>
            <a:endParaRPr lang="zh-TW" altLang="en-US" sz="1400" dirty="0">
              <a:latin typeface="Arial" charset="0"/>
            </a:endParaRPr>
          </a:p>
        </p:txBody>
      </p:sp>
      <p:sp>
        <p:nvSpPr>
          <p:cNvPr id="5" name="矩形 4"/>
          <p:cNvSpPr/>
          <p:nvPr/>
        </p:nvSpPr>
        <p:spPr>
          <a:xfrm>
            <a:off x="381000" y="3048000"/>
            <a:ext cx="1743075" cy="523875"/>
          </a:xfrm>
          <a:prstGeom prst="rect">
            <a:avLst/>
          </a:prstGeom>
        </p:spPr>
        <p:txBody>
          <a:bodyPr wrap="none">
            <a:spAutoFit/>
          </a:bodyPr>
          <a:lstStyle/>
          <a:p>
            <a:pPr eaLnBrk="1" hangingPunct="1">
              <a:defRPr/>
            </a:pPr>
            <a:r>
              <a:rPr lang="tr-TR" altLang="zh-TW" sz="2800" b="1" kern="0" dirty="0">
                <a:solidFill>
                  <a:srgbClr val="008000"/>
                </a:solidFill>
                <a:latin typeface="Arial"/>
                <a:ea typeface="新細明體"/>
              </a:rPr>
              <a:t>Örnek 5</a:t>
            </a:r>
            <a:r>
              <a:rPr lang="en-US" altLang="zh-TW" sz="2800" b="1" kern="0" dirty="0">
                <a:solidFill>
                  <a:srgbClr val="008000"/>
                </a:solidFill>
                <a:latin typeface="Arial"/>
                <a:ea typeface="新細明體"/>
              </a:rPr>
              <a:t>: </a:t>
            </a:r>
            <a:endParaRPr lang="zh-TW" altLang="en-US" sz="2800" dirty="0">
              <a:latin typeface="Arial" charset="0"/>
            </a:endParaRPr>
          </a:p>
        </p:txBody>
      </p:sp>
      <p:sp>
        <p:nvSpPr>
          <p:cNvPr id="6" name="矩形 5"/>
          <p:cNvSpPr/>
          <p:nvPr/>
        </p:nvSpPr>
        <p:spPr>
          <a:xfrm>
            <a:off x="2971800" y="3733800"/>
            <a:ext cx="1349375" cy="2308225"/>
          </a:xfrm>
          <a:prstGeom prst="rect">
            <a:avLst/>
          </a:prstGeom>
        </p:spPr>
        <p:txBody>
          <a:bodyPr wrap="none">
            <a:spAutoFit/>
          </a:bodyPr>
          <a:lstStyle/>
          <a:p>
            <a:pPr eaLnBrk="1" hangingPunct="1">
              <a:defRPr/>
            </a:pPr>
            <a:r>
              <a:rPr lang="tr-TR" altLang="zh-TW" sz="2400" kern="0" dirty="0">
                <a:solidFill>
                  <a:srgbClr val="FF0000"/>
                </a:solidFill>
                <a:latin typeface="Arial"/>
                <a:ea typeface="新細明體"/>
              </a:rPr>
              <a:t>kodlama</a:t>
            </a:r>
            <a:endParaRPr lang="en-US" altLang="zh-TW" sz="2400" kern="0" dirty="0">
              <a:solidFill>
                <a:srgbClr val="FF0000"/>
              </a:solidFill>
              <a:latin typeface="Arial"/>
              <a:ea typeface="新細明體"/>
            </a:endParaRPr>
          </a:p>
          <a:p>
            <a:pPr eaLnBrk="1" hangingPunct="1">
              <a:defRPr/>
            </a:pPr>
            <a:r>
              <a:rPr lang="en-US" altLang="zh-TW" sz="2400" i="1" kern="0" dirty="0">
                <a:latin typeface="Times New Roman" pitchFamily="18" charset="0"/>
                <a:ea typeface="新細明體"/>
                <a:cs typeface="Times New Roman" pitchFamily="18" charset="0"/>
              </a:rPr>
              <a:t>e</a:t>
            </a:r>
            <a:r>
              <a:rPr lang="en-US" altLang="zh-TW" sz="2400" kern="0" dirty="0">
                <a:latin typeface="Arial"/>
                <a:ea typeface="新細明體"/>
              </a:rPr>
              <a:t> : </a:t>
            </a:r>
            <a:r>
              <a:rPr lang="en-US" altLang="zh-TW" sz="2400" kern="0" dirty="0">
                <a:latin typeface="Times New Roman" pitchFamily="18" charset="0"/>
                <a:ea typeface="新細明體"/>
                <a:cs typeface="Times New Roman" pitchFamily="18" charset="0"/>
              </a:rPr>
              <a:t>0</a:t>
            </a:r>
            <a:br>
              <a:rPr lang="en-US" altLang="zh-TW" sz="2400" kern="0" dirty="0">
                <a:latin typeface="Times New Roman" pitchFamily="18" charset="0"/>
                <a:ea typeface="新細明體"/>
                <a:cs typeface="Times New Roman" pitchFamily="18" charset="0"/>
              </a:rPr>
            </a:br>
            <a:r>
              <a:rPr lang="en-US" altLang="zh-TW" sz="2400" i="1" kern="0" dirty="0">
                <a:latin typeface="Times New Roman" pitchFamily="18" charset="0"/>
                <a:ea typeface="新細明體"/>
                <a:cs typeface="Times New Roman" pitchFamily="18" charset="0"/>
              </a:rPr>
              <a:t>a </a:t>
            </a:r>
            <a:r>
              <a:rPr lang="en-US" altLang="zh-TW" sz="2400" kern="0" dirty="0">
                <a:latin typeface="Times New Roman" pitchFamily="18" charset="0"/>
                <a:ea typeface="新細明體"/>
                <a:cs typeface="Times New Roman" pitchFamily="18" charset="0"/>
              </a:rPr>
              <a:t>: 10</a:t>
            </a:r>
            <a:r>
              <a:rPr lang="en-US" altLang="zh-TW" sz="2400" i="1" kern="0" dirty="0">
                <a:latin typeface="Times New Roman" pitchFamily="18" charset="0"/>
                <a:ea typeface="新細明體"/>
                <a:cs typeface="Times New Roman" pitchFamily="18" charset="0"/>
              </a:rPr>
              <a:t> </a:t>
            </a:r>
            <a:br>
              <a:rPr lang="en-US" altLang="zh-TW" sz="2400" i="1" kern="0" dirty="0">
                <a:latin typeface="Times New Roman" pitchFamily="18" charset="0"/>
                <a:ea typeface="新細明體"/>
                <a:cs typeface="Times New Roman" pitchFamily="18" charset="0"/>
              </a:rPr>
            </a:br>
            <a:r>
              <a:rPr lang="en-US" altLang="zh-TW" sz="2400" i="1" kern="0" dirty="0">
                <a:latin typeface="Times New Roman" pitchFamily="18" charset="0"/>
                <a:ea typeface="新細明體"/>
                <a:cs typeface="Times New Roman" pitchFamily="18" charset="0"/>
              </a:rPr>
              <a:t>t </a:t>
            </a:r>
            <a:r>
              <a:rPr lang="en-US" altLang="zh-TW" sz="2400" kern="0" dirty="0">
                <a:latin typeface="Times New Roman" pitchFamily="18" charset="0"/>
                <a:ea typeface="新細明體"/>
                <a:cs typeface="Times New Roman" pitchFamily="18" charset="0"/>
              </a:rPr>
              <a:t> : 110</a:t>
            </a:r>
            <a:br>
              <a:rPr lang="en-US" altLang="zh-TW" sz="2400" kern="0" dirty="0">
                <a:latin typeface="Times New Roman" pitchFamily="18" charset="0"/>
                <a:ea typeface="新細明體"/>
                <a:cs typeface="Times New Roman" pitchFamily="18" charset="0"/>
              </a:rPr>
            </a:br>
            <a:r>
              <a:rPr lang="en-US" altLang="zh-TW" sz="2400" i="1" kern="0" dirty="0">
                <a:latin typeface="Times New Roman" pitchFamily="18" charset="0"/>
                <a:ea typeface="新細明體"/>
                <a:cs typeface="Times New Roman" pitchFamily="18" charset="0"/>
              </a:rPr>
              <a:t>n </a:t>
            </a:r>
            <a:r>
              <a:rPr lang="en-US" altLang="zh-TW" sz="2400" kern="0" dirty="0">
                <a:latin typeface="Times New Roman" pitchFamily="18" charset="0"/>
                <a:ea typeface="新細明體"/>
                <a:cs typeface="Times New Roman" pitchFamily="18" charset="0"/>
              </a:rPr>
              <a:t>: 1110</a:t>
            </a:r>
            <a:br>
              <a:rPr lang="en-US" altLang="zh-TW" sz="2400" kern="0" dirty="0">
                <a:latin typeface="Times New Roman" pitchFamily="18" charset="0"/>
                <a:ea typeface="新細明體"/>
                <a:cs typeface="Times New Roman" pitchFamily="18" charset="0"/>
              </a:rPr>
            </a:br>
            <a:r>
              <a:rPr lang="en-US" altLang="zh-TW" sz="2400" i="1" kern="0" dirty="0">
                <a:latin typeface="Times New Roman" pitchFamily="18" charset="0"/>
                <a:ea typeface="新細明體"/>
                <a:cs typeface="Times New Roman" pitchFamily="18" charset="0"/>
              </a:rPr>
              <a:t>s</a:t>
            </a:r>
            <a:r>
              <a:rPr lang="en-US" altLang="zh-TW" sz="2400" kern="0" dirty="0">
                <a:latin typeface="Times New Roman" pitchFamily="18" charset="0"/>
                <a:ea typeface="新細明體"/>
                <a:cs typeface="Times New Roman" pitchFamily="18" charset="0"/>
              </a:rPr>
              <a:t> : 1111</a:t>
            </a:r>
            <a:endParaRPr lang="zh-TW" altLang="en-US" sz="2400" dirty="0">
              <a:latin typeface="Times New Roman" pitchFamily="18" charset="0"/>
              <a:cs typeface="Times New Roman" pitchFamily="18" charset="0"/>
            </a:endParaRPr>
          </a:p>
        </p:txBody>
      </p:sp>
      <p:sp>
        <p:nvSpPr>
          <p:cNvPr id="8" name="矩形 7"/>
          <p:cNvSpPr/>
          <p:nvPr/>
        </p:nvSpPr>
        <p:spPr>
          <a:xfrm>
            <a:off x="4953000" y="5105400"/>
            <a:ext cx="1206500" cy="461963"/>
          </a:xfrm>
          <a:prstGeom prst="rect">
            <a:avLst/>
          </a:prstGeom>
        </p:spPr>
        <p:txBody>
          <a:bodyPr wrap="none">
            <a:spAutoFit/>
          </a:bodyPr>
          <a:lstStyle/>
          <a:p>
            <a:pPr eaLnBrk="1" hangingPunct="1">
              <a:defRPr/>
            </a:pPr>
            <a:r>
              <a:rPr lang="en-US" altLang="zh-TW" sz="2400" kern="0" dirty="0">
                <a:latin typeface="Times New Roman" pitchFamily="18" charset="0"/>
                <a:ea typeface="新細明體"/>
                <a:cs typeface="Times New Roman" pitchFamily="18" charset="0"/>
                <a:sym typeface="Symbol"/>
              </a:rPr>
              <a:t>  </a:t>
            </a:r>
            <a:r>
              <a:rPr lang="en-US" altLang="zh-TW" sz="2400" i="1" kern="0" dirty="0">
                <a:latin typeface="Times New Roman" pitchFamily="18" charset="0"/>
                <a:ea typeface="新細明體"/>
                <a:cs typeface="Times New Roman" pitchFamily="18" charset="0"/>
              </a:rPr>
              <a:t>sane</a:t>
            </a:r>
            <a:endParaRPr lang="zh-TW" altLang="en-US" sz="2400" i="1" dirty="0">
              <a:latin typeface="Arial" charset="0"/>
            </a:endParaRPr>
          </a:p>
        </p:txBody>
      </p:sp>
      <p:grpSp>
        <p:nvGrpSpPr>
          <p:cNvPr id="2" name="群組 10"/>
          <p:cNvGrpSpPr>
            <a:grpSpLocks/>
          </p:cNvGrpSpPr>
          <p:nvPr/>
        </p:nvGrpSpPr>
        <p:grpSpPr bwMode="auto">
          <a:xfrm>
            <a:off x="4953000" y="4495800"/>
            <a:ext cx="609600" cy="538163"/>
            <a:chOff x="4953000" y="4495800"/>
            <a:chExt cx="609600" cy="537865"/>
          </a:xfrm>
        </p:grpSpPr>
        <p:sp>
          <p:nvSpPr>
            <p:cNvPr id="9" name="左大括弧 8"/>
            <p:cNvSpPr/>
            <p:nvPr/>
          </p:nvSpPr>
          <p:spPr>
            <a:xfrm rot="16200000">
              <a:off x="5143563" y="4305237"/>
              <a:ext cx="228473" cy="609600"/>
            </a:xfrm>
            <a:prstGeom prst="leftBrac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TW" altLang="en-US"/>
            </a:p>
          </p:txBody>
        </p:sp>
        <p:sp>
          <p:nvSpPr>
            <p:cNvPr id="10" name="矩形 9"/>
            <p:cNvSpPr/>
            <p:nvPr/>
          </p:nvSpPr>
          <p:spPr>
            <a:xfrm>
              <a:off x="5105400" y="4571958"/>
              <a:ext cx="304800" cy="461707"/>
            </a:xfrm>
            <a:prstGeom prst="rect">
              <a:avLst/>
            </a:prstGeom>
          </p:spPr>
          <p:txBody>
            <a:bodyPr wrap="none">
              <a:spAutoFit/>
            </a:bodyPr>
            <a:lstStyle/>
            <a:p>
              <a:pPr eaLnBrk="1" hangingPunct="1">
                <a:defRPr/>
              </a:pPr>
              <a:r>
                <a:rPr lang="en-US" altLang="zh-TW" sz="2400" i="1" kern="0" dirty="0">
                  <a:solidFill>
                    <a:srgbClr val="000000"/>
                  </a:solidFill>
                  <a:latin typeface="Times New Roman" pitchFamily="18" charset="0"/>
                  <a:ea typeface="新細明體"/>
                  <a:cs typeface="Times New Roman" pitchFamily="18" charset="0"/>
                </a:rPr>
                <a:t>s</a:t>
              </a:r>
              <a:endParaRPr lang="zh-TW" altLang="en-US" i="1" dirty="0">
                <a:latin typeface="Arial" charset="0"/>
              </a:endParaRPr>
            </a:p>
          </p:txBody>
        </p:sp>
      </p:grpSp>
      <p:grpSp>
        <p:nvGrpSpPr>
          <p:cNvPr id="3" name="群組 14"/>
          <p:cNvGrpSpPr>
            <a:grpSpLocks/>
          </p:cNvGrpSpPr>
          <p:nvPr/>
        </p:nvGrpSpPr>
        <p:grpSpPr bwMode="auto">
          <a:xfrm>
            <a:off x="5562600" y="4495800"/>
            <a:ext cx="292100" cy="538163"/>
            <a:chOff x="5562600" y="4495801"/>
            <a:chExt cx="292200" cy="537864"/>
          </a:xfrm>
        </p:grpSpPr>
        <p:sp>
          <p:nvSpPr>
            <p:cNvPr id="13" name="左大括弧 12"/>
            <p:cNvSpPr/>
            <p:nvPr/>
          </p:nvSpPr>
          <p:spPr>
            <a:xfrm rot="16200000">
              <a:off x="5638923" y="4495704"/>
              <a:ext cx="215780" cy="215974"/>
            </a:xfrm>
            <a:prstGeom prst="leftBrac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TW" altLang="en-US"/>
            </a:p>
          </p:txBody>
        </p:sp>
        <p:sp>
          <p:nvSpPr>
            <p:cNvPr id="14" name="矩形 13"/>
            <p:cNvSpPr/>
            <p:nvPr/>
          </p:nvSpPr>
          <p:spPr>
            <a:xfrm>
              <a:off x="5562600" y="4571959"/>
              <a:ext cx="228678" cy="461706"/>
            </a:xfrm>
            <a:prstGeom prst="rect">
              <a:avLst/>
            </a:prstGeom>
          </p:spPr>
          <p:txBody>
            <a:bodyPr>
              <a:spAutoFit/>
            </a:bodyPr>
            <a:lstStyle/>
            <a:p>
              <a:pPr eaLnBrk="1" hangingPunct="1">
                <a:defRPr/>
              </a:pPr>
              <a:r>
                <a:rPr lang="en-US" altLang="zh-TW" sz="2400" i="1" kern="0" dirty="0">
                  <a:solidFill>
                    <a:srgbClr val="000000"/>
                  </a:solidFill>
                  <a:latin typeface="Times New Roman" pitchFamily="18" charset="0"/>
                  <a:ea typeface="新細明體"/>
                  <a:cs typeface="Times New Roman" pitchFamily="18" charset="0"/>
                </a:rPr>
                <a:t>a</a:t>
              </a:r>
              <a:endParaRPr lang="zh-TW" altLang="en-US" i="1" dirty="0">
                <a:latin typeface="Arial" charset="0"/>
              </a:endParaRPr>
            </a:p>
          </p:txBody>
        </p:sp>
      </p:grpSp>
      <p:grpSp>
        <p:nvGrpSpPr>
          <p:cNvPr id="11" name="群組 18"/>
          <p:cNvGrpSpPr>
            <a:grpSpLocks/>
          </p:cNvGrpSpPr>
          <p:nvPr/>
        </p:nvGrpSpPr>
        <p:grpSpPr bwMode="auto">
          <a:xfrm>
            <a:off x="5943600" y="4495800"/>
            <a:ext cx="539750" cy="538163"/>
            <a:chOff x="5943600" y="4495800"/>
            <a:chExt cx="540000" cy="537865"/>
          </a:xfrm>
        </p:grpSpPr>
        <p:sp>
          <p:nvSpPr>
            <p:cNvPr id="17" name="左大括弧 16"/>
            <p:cNvSpPr/>
            <p:nvPr/>
          </p:nvSpPr>
          <p:spPr>
            <a:xfrm rot="16200000">
              <a:off x="6099363" y="4340037"/>
              <a:ext cx="228473" cy="540000"/>
            </a:xfrm>
            <a:prstGeom prst="leftBrac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TW" altLang="en-US"/>
            </a:p>
          </p:txBody>
        </p:sp>
        <p:sp>
          <p:nvSpPr>
            <p:cNvPr id="18" name="矩形 17"/>
            <p:cNvSpPr/>
            <p:nvPr/>
          </p:nvSpPr>
          <p:spPr>
            <a:xfrm>
              <a:off x="6019835" y="4571958"/>
              <a:ext cx="338295" cy="461707"/>
            </a:xfrm>
            <a:prstGeom prst="rect">
              <a:avLst/>
            </a:prstGeom>
          </p:spPr>
          <p:txBody>
            <a:bodyPr wrap="none">
              <a:spAutoFit/>
            </a:bodyPr>
            <a:lstStyle/>
            <a:p>
              <a:pPr eaLnBrk="1" hangingPunct="1">
                <a:defRPr/>
              </a:pPr>
              <a:r>
                <a:rPr lang="en-US" altLang="zh-TW" sz="2400" i="1" kern="0" dirty="0">
                  <a:solidFill>
                    <a:srgbClr val="000000"/>
                  </a:solidFill>
                  <a:latin typeface="Times New Roman" pitchFamily="18" charset="0"/>
                  <a:ea typeface="新細明體"/>
                  <a:cs typeface="Times New Roman" pitchFamily="18" charset="0"/>
                </a:rPr>
                <a:t>n</a:t>
              </a:r>
              <a:endParaRPr lang="zh-TW" altLang="en-US" i="1" dirty="0">
                <a:latin typeface="Arial" charset="0"/>
              </a:endParaRPr>
            </a:p>
          </p:txBody>
        </p:sp>
      </p:grpSp>
      <p:grpSp>
        <p:nvGrpSpPr>
          <p:cNvPr id="12" name="群組 19"/>
          <p:cNvGrpSpPr>
            <a:grpSpLocks/>
          </p:cNvGrpSpPr>
          <p:nvPr/>
        </p:nvGrpSpPr>
        <p:grpSpPr bwMode="auto">
          <a:xfrm>
            <a:off x="6477000" y="4495800"/>
            <a:ext cx="228600" cy="538163"/>
            <a:chOff x="5562600" y="4495801"/>
            <a:chExt cx="228646" cy="537864"/>
          </a:xfrm>
        </p:grpSpPr>
        <p:sp>
          <p:nvSpPr>
            <p:cNvPr id="21" name="左大括弧 20"/>
            <p:cNvSpPr/>
            <p:nvPr/>
          </p:nvSpPr>
          <p:spPr>
            <a:xfrm rot="16200000">
              <a:off x="5584118" y="4531444"/>
              <a:ext cx="215780" cy="144492"/>
            </a:xfrm>
            <a:prstGeom prst="leftBrac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TW" altLang="en-US"/>
            </a:p>
          </p:txBody>
        </p:sp>
        <p:sp>
          <p:nvSpPr>
            <p:cNvPr id="22" name="矩形 21"/>
            <p:cNvSpPr/>
            <p:nvPr/>
          </p:nvSpPr>
          <p:spPr>
            <a:xfrm>
              <a:off x="5562600" y="4571959"/>
              <a:ext cx="228646" cy="461706"/>
            </a:xfrm>
            <a:prstGeom prst="rect">
              <a:avLst/>
            </a:prstGeom>
          </p:spPr>
          <p:txBody>
            <a:bodyPr>
              <a:spAutoFit/>
            </a:bodyPr>
            <a:lstStyle/>
            <a:p>
              <a:pPr eaLnBrk="1" hangingPunct="1">
                <a:defRPr/>
              </a:pPr>
              <a:r>
                <a:rPr lang="en-US" altLang="zh-TW" sz="2400" i="1" kern="0" dirty="0">
                  <a:solidFill>
                    <a:srgbClr val="000000"/>
                  </a:solidFill>
                  <a:latin typeface="Times New Roman" pitchFamily="18" charset="0"/>
                  <a:ea typeface="新細明體"/>
                  <a:cs typeface="Times New Roman" pitchFamily="18" charset="0"/>
                </a:rPr>
                <a:t>e</a:t>
              </a:r>
              <a:endParaRPr lang="zh-TW" altLang="en-US" i="1" dirty="0">
                <a:latin typeface="Arial" charset="0"/>
              </a:endParaRPr>
            </a:p>
          </p:txBody>
        </p:sp>
      </p:grpSp>
      <p:sp>
        <p:nvSpPr>
          <p:cNvPr id="48139" name="投影片編號版面配置區 2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7607E647-5622-4DBB-8C59-C1D7D4F47332}" type="slidenum">
              <a:rPr kumimoji="0" lang="en-US" altLang="zh-TW" sz="1200" smtClean="0">
                <a:latin typeface="Times New Roman" panose="02020603050405020304" pitchFamily="18" charset="0"/>
              </a:rPr>
              <a:pPr>
                <a:spcBef>
                  <a:spcPct val="0"/>
                </a:spcBef>
                <a:buClrTx/>
                <a:buSzTx/>
                <a:buFontTx/>
                <a:buNone/>
              </a:pPr>
              <a:t>32</a:t>
            </a:fld>
            <a:endParaRPr kumimoji="0" lang="en-US" altLang="zh-TW" sz="1200" smtClean="0">
              <a:latin typeface="Times New Roman" panose="02020603050405020304" pitchFamily="18" charset="0"/>
            </a:endParaRPr>
          </a:p>
        </p:txBody>
      </p:sp>
      <p:graphicFrame>
        <p:nvGraphicFramePr>
          <p:cNvPr id="48140" name="Nesne 15"/>
          <p:cNvGraphicFramePr>
            <a:graphicFrameLocks noChangeAspect="1"/>
          </p:cNvGraphicFramePr>
          <p:nvPr/>
        </p:nvGraphicFramePr>
        <p:xfrm>
          <a:off x="217488" y="3492500"/>
          <a:ext cx="2492375" cy="3141663"/>
        </p:xfrm>
        <a:graphic>
          <a:graphicData uri="http://schemas.openxmlformats.org/presentationml/2006/ole">
            <mc:AlternateContent xmlns:mc="http://schemas.openxmlformats.org/markup-compatibility/2006">
              <mc:Choice xmlns:v="urn:schemas-microsoft-com:vml" Requires="v">
                <p:oleObj spid="_x0000_s48150" name="Visio" r:id="rId3" imgW="2028832" imgH="2552739" progId="Visio.Drawing.15">
                  <p:embed/>
                </p:oleObj>
              </mc:Choice>
              <mc:Fallback>
                <p:oleObj name="Visio" r:id="rId3" imgW="2028832" imgH="2552739" progId="Visio.Drawing.15">
                  <p:embed/>
                  <p:pic>
                    <p:nvPicPr>
                      <p:cNvPr id="0" name="Nesn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88" y="3492500"/>
                        <a:ext cx="2492375"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1"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ppt_x"/>
                                          </p:val>
                                        </p:tav>
                                        <p:tav tm="100000">
                                          <p:val>
                                            <p:strVal val="#ppt_x"/>
                                          </p:val>
                                        </p:tav>
                                      </p:tavLst>
                                    </p:anim>
                                    <p:anim calcmode="lin" valueType="num">
                                      <p:cBhvr additive="base">
                                        <p:cTn id="6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ppt_x"/>
                                          </p:val>
                                        </p:tav>
                                        <p:tav tm="100000">
                                          <p:val>
                                            <p:strVal val="#ppt_x"/>
                                          </p:val>
                                        </p:tav>
                                      </p:tavLst>
                                    </p:anim>
                                    <p:anim calcmode="lin" valueType="num">
                                      <p:cBhvr additive="base">
                                        <p:cTn id="7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ppt_x"/>
                                          </p:val>
                                        </p:tav>
                                        <p:tav tm="100000">
                                          <p:val>
                                            <p:strVal val="#ppt_x"/>
                                          </p:val>
                                        </p:tav>
                                      </p:tavLst>
                                    </p:anim>
                                    <p:anim calcmode="lin" valueType="num">
                                      <p:cBhvr additive="base">
                                        <p:cTn id="8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2"/>
          <p:cNvSpPr>
            <a:spLocks noChangeArrowheads="1"/>
          </p:cNvSpPr>
          <p:nvPr/>
        </p:nvSpPr>
        <p:spPr bwMode="auto">
          <a:xfrm>
            <a:off x="381000" y="457200"/>
            <a:ext cx="5397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b="1" u="sng">
                <a:solidFill>
                  <a:srgbClr val="008000"/>
                </a:solidFill>
              </a:rPr>
              <a:t>Huffman </a:t>
            </a:r>
            <a:r>
              <a:rPr lang="tr-TR" altLang="zh-TW" b="1" u="sng">
                <a:solidFill>
                  <a:srgbClr val="008000"/>
                </a:solidFill>
              </a:rPr>
              <a:t>Kodu</a:t>
            </a:r>
            <a:r>
              <a:rPr lang="en-US" altLang="zh-TW" b="1">
                <a:solidFill>
                  <a:srgbClr val="008000"/>
                </a:solidFill>
              </a:rPr>
              <a:t> </a:t>
            </a:r>
            <a:r>
              <a:rPr lang="en-US" altLang="zh-TW" sz="2400" b="1"/>
              <a:t>(</a:t>
            </a:r>
            <a:r>
              <a:rPr lang="tr-TR" altLang="zh-TW" sz="2400" b="1"/>
              <a:t>veri sıkıştırma</a:t>
            </a:r>
            <a:r>
              <a:rPr lang="en-US" altLang="zh-TW" sz="2400" b="1"/>
              <a:t>)</a:t>
            </a:r>
            <a:endParaRPr lang="en-US" altLang="zh-TW" sz="2400"/>
          </a:p>
        </p:txBody>
      </p:sp>
      <p:sp>
        <p:nvSpPr>
          <p:cNvPr id="49155" name="矩形 4"/>
          <p:cNvSpPr>
            <a:spLocks noChangeArrowheads="1"/>
          </p:cNvSpPr>
          <p:nvPr/>
        </p:nvSpPr>
        <p:spPr bwMode="auto">
          <a:xfrm>
            <a:off x="457200" y="1143000"/>
            <a:ext cx="8724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a:t>Bir dizideki sembollerin frekanslarını (yineleme olasılıklarım) girdi olarak alan ve bu </a:t>
            </a:r>
          </a:p>
          <a:p>
            <a:pPr eaLnBrk="1" hangingPunct="1">
              <a:spcBef>
                <a:spcPct val="0"/>
              </a:spcBef>
              <a:buClrTx/>
              <a:buSzTx/>
              <a:buFontTx/>
              <a:buNone/>
            </a:pPr>
            <a:r>
              <a:rPr lang="tr-TR" altLang="tr-TR" sz="1800"/>
              <a:t>semboller  için yapılabilecek tüm olası ikili ön ek kodlar içerisinde en az bit kullanan </a:t>
            </a:r>
            <a:br>
              <a:rPr lang="tr-TR" altLang="tr-TR" sz="1800"/>
            </a:br>
            <a:r>
              <a:rPr lang="tr-TR" altLang="tr-TR" sz="1800"/>
              <a:t>diziyi oluşturan ikili ön ek kodunu çıktı olarak verecek algoritma, </a:t>
            </a:r>
            <a:br>
              <a:rPr lang="tr-TR" altLang="tr-TR" sz="1800"/>
            </a:br>
            <a:r>
              <a:rPr lang="tr-TR" altLang="tr-TR" sz="1800" b="1"/>
              <a:t>Huffman kodu </a:t>
            </a:r>
            <a:r>
              <a:rPr lang="tr-TR" altLang="tr-TR" sz="1800"/>
              <a:t>olarak bilinir</a:t>
            </a:r>
            <a:endParaRPr lang="zh-TW" altLang="en-US" sz="1200"/>
          </a:p>
        </p:txBody>
      </p:sp>
      <p:sp>
        <p:nvSpPr>
          <p:cNvPr id="49156"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14AD8C70-ABB3-444F-875E-845D448284AE}" type="slidenum">
              <a:rPr kumimoji="0" lang="en-US" altLang="zh-TW" sz="1200" smtClean="0">
                <a:latin typeface="Times New Roman" panose="02020603050405020304" pitchFamily="18" charset="0"/>
              </a:rPr>
              <a:pPr>
                <a:spcBef>
                  <a:spcPct val="0"/>
                </a:spcBef>
                <a:buClrTx/>
                <a:buSzTx/>
                <a:buFontTx/>
                <a:buNone/>
              </a:pPr>
              <a:t>33</a:t>
            </a:fld>
            <a:endParaRPr kumimoji="0" lang="en-US" altLang="zh-TW" sz="1200" smtClean="0">
              <a:latin typeface="Times New Roman" panose="02020603050405020304" pitchFamily="18" charset="0"/>
            </a:endParaRPr>
          </a:p>
        </p:txBody>
      </p:sp>
      <p:sp>
        <p:nvSpPr>
          <p:cNvPr id="49157" name="Dikdörtgen 1"/>
          <p:cNvSpPr>
            <a:spLocks noChangeArrowheads="1"/>
          </p:cNvSpPr>
          <p:nvPr/>
        </p:nvSpPr>
        <p:spPr bwMode="auto">
          <a:xfrm>
            <a:off x="381000" y="2403475"/>
            <a:ext cx="815340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lnSpc>
                <a:spcPct val="107000"/>
              </a:lnSpc>
              <a:spcBef>
                <a:spcPct val="0"/>
              </a:spcBef>
              <a:spcAft>
                <a:spcPts val="800"/>
              </a:spcAft>
              <a:buClrTx/>
              <a:buSzTx/>
              <a:buFontTx/>
              <a:buNone/>
            </a:pPr>
            <a:r>
              <a:rPr lang="tr-TR" altLang="tr-TR" sz="1600" b="1" u="sng">
                <a:solidFill>
                  <a:srgbClr val="5B9BD5"/>
                </a:solidFill>
                <a:latin typeface="Calibri" panose="020F0502020204030204" pitchFamily="34" charset="0"/>
                <a:ea typeface="Calibri" panose="020F0502020204030204" pitchFamily="34" charset="0"/>
                <a:cs typeface="Times New Roman" panose="02020603050405020304" pitchFamily="18" charset="0"/>
              </a:rPr>
              <a:t>ALGORİTMA 2 Huffman Kodu</a:t>
            </a:r>
            <a:endParaRPr lang="tr-TR" altLang="tr-TR" sz="1600">
              <a:latin typeface="Calibri" panose="020F0502020204030204" pitchFamily="34" charset="0"/>
              <a:ea typeface="Calibri" panose="020F0502020204030204" pitchFamily="34" charset="0"/>
              <a:cs typeface="Times New Roman" panose="02020603050405020304" pitchFamily="18" charset="0"/>
            </a:endParaRPr>
          </a:p>
          <a:p>
            <a:pPr algn="just">
              <a:buClr>
                <a:srgbClr val="00007D"/>
              </a:buClr>
              <a:buFontTx/>
              <a:buNone/>
            </a:pPr>
            <a:r>
              <a:rPr lang="en-US" altLang="zh-TW" sz="21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Pro</a:t>
            </a:r>
            <a:r>
              <a:rPr lang="tr-TR" altLang="zh-TW" sz="21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sedür</a:t>
            </a:r>
            <a:r>
              <a:rPr lang="en-US" altLang="zh-TW"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tr-TR" altLang="tr-TR"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Huffman(C: i = i,... n için wi frekansına sahip ai sembolleri)</a:t>
            </a:r>
          </a:p>
          <a:p>
            <a:pPr>
              <a:spcBef>
                <a:spcPts val="300"/>
              </a:spcBef>
              <a:buClr>
                <a:srgbClr val="00007D"/>
              </a:buClr>
              <a:buFontTx/>
              <a:buNone/>
            </a:pPr>
            <a:r>
              <a:rPr lang="en-US" altLang="zh-TW" sz="210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en-US" altLang="zh-TW"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zh-TW" sz="210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forest of </a:t>
            </a:r>
            <a:r>
              <a:rPr lang="en-US" altLang="zh-TW" sz="2100" i="1">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n </a:t>
            </a:r>
            <a:r>
              <a:rPr lang="en-US" altLang="zh-TW"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rooted trees, each consisting of the single vertex </a:t>
            </a:r>
            <a:r>
              <a:rPr lang="en-US" altLang="zh-TW" sz="210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a</a:t>
            </a:r>
            <a:r>
              <a:rPr lang="en-US" altLang="zh-TW" sz="2100" i="1" baseline="-25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altLang="zh-TW"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br>
              <a:rPr lang="en-US" altLang="zh-TW"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altLang="zh-TW"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and assigned weighted </a:t>
            </a:r>
            <a:r>
              <a:rPr lang="en-US" altLang="zh-TW" sz="210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w</a:t>
            </a:r>
            <a:r>
              <a:rPr lang="en-US" altLang="zh-TW" sz="2100" i="1" baseline="-25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altLang="zh-TW"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altLang="zh-TW" sz="2100" i="1">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endParaRPr>
          </a:p>
          <a:p>
            <a:pPr>
              <a:spcBef>
                <a:spcPts val="300"/>
              </a:spcBef>
              <a:buClr>
                <a:srgbClr val="00007D"/>
              </a:buClr>
              <a:buFontTx/>
              <a:buNone/>
            </a:pPr>
            <a:r>
              <a:rPr lang="en-US" altLang="zh-TW" sz="21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while </a:t>
            </a:r>
            <a:r>
              <a:rPr lang="en-US" altLang="zh-TW" sz="210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tr-TR" altLang="zh-TW" sz="210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tr-TR" altLang="zh-TW"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ağaç değil</a:t>
            </a:r>
            <a:endParaRPr lang="en-US" altLang="zh-TW" sz="210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endParaRPr>
          </a:p>
          <a:p>
            <a:pPr>
              <a:spcBef>
                <a:spcPts val="300"/>
              </a:spcBef>
              <a:buClr>
                <a:srgbClr val="00007D"/>
              </a:buClr>
              <a:buFontTx/>
              <a:buNone/>
            </a:pPr>
            <a:r>
              <a:rPr lang="tr-TR" altLang="zh-TW" sz="2100" b="1">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başla</a:t>
            </a:r>
            <a:endParaRPr lang="en-US" altLang="zh-TW" sz="2100" b="1">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endParaRPr>
          </a:p>
          <a:p>
            <a:pPr algn="just">
              <a:buClr>
                <a:srgbClr val="00007D"/>
              </a:buClr>
              <a:buFontTx/>
              <a:buNone/>
            </a:pPr>
            <a:r>
              <a:rPr lang="en-US" altLang="zh-TW" sz="210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lang="tr-TR" altLang="tr-TR"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F’deki w{T) ≥ w(T’) ≥ w(T’) durumunu sağlayan T ve T köklü ağaçlarını, yeni bir köke sahip olan ve Tnin sol alt ağaç ve T’nin sağ alt ağaç olduğu bir ağaç ile değiştiriniz.</a:t>
            </a:r>
          </a:p>
          <a:p>
            <a:pPr algn="just">
              <a:buClr>
                <a:srgbClr val="00007D"/>
              </a:buClr>
              <a:buFontTx/>
              <a:buNone/>
            </a:pPr>
            <a:r>
              <a:rPr lang="tr-TR" altLang="tr-TR"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 ye giden kenar 0 ve T' ye giden kenarı 1 olarak etiketlendiriniz.</a:t>
            </a:r>
          </a:p>
          <a:p>
            <a:pPr algn="just">
              <a:buClr>
                <a:srgbClr val="00007D"/>
              </a:buClr>
              <a:buFontTx/>
              <a:buNone/>
            </a:pPr>
            <a:r>
              <a:rPr lang="tr-TR" altLang="tr-TR" sz="2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Yeni ağacın ağırlığını w(t) + w(T’) olarak atayınız.</a:t>
            </a:r>
          </a:p>
          <a:p>
            <a:pPr>
              <a:spcBef>
                <a:spcPts val="300"/>
              </a:spcBef>
              <a:buClr>
                <a:srgbClr val="00007D"/>
              </a:buClr>
              <a:buFontTx/>
              <a:buNone/>
            </a:pPr>
            <a:r>
              <a:rPr lang="tr-TR" altLang="zh-TW" sz="21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bitir</a:t>
            </a:r>
            <a:endParaRPr lang="en-US" altLang="zh-TW" sz="2100" b="1">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9158"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7200" y="457200"/>
            <a:ext cx="8742363" cy="2246313"/>
          </a:xfrm>
          <a:prstGeom prst="rect">
            <a:avLst/>
          </a:prstGeom>
        </p:spPr>
        <p:txBody>
          <a:bodyPr wrap="none">
            <a:spAutoFit/>
          </a:bodyPr>
          <a:lstStyle/>
          <a:p>
            <a:pPr eaLnBrk="1" hangingPunct="1">
              <a:defRPr/>
            </a:pPr>
            <a:r>
              <a:rPr lang="tr-TR" altLang="zh-TW" sz="2600" b="1" kern="0" dirty="0">
                <a:solidFill>
                  <a:srgbClr val="008000"/>
                </a:solidFill>
                <a:latin typeface="Arial"/>
                <a:ea typeface="新細明體"/>
              </a:rPr>
              <a:t>Örnek 6</a:t>
            </a:r>
            <a:r>
              <a:rPr lang="en-US" altLang="zh-TW" sz="2600" b="1" kern="0" dirty="0">
                <a:solidFill>
                  <a:srgbClr val="008000"/>
                </a:solidFill>
                <a:latin typeface="Arial"/>
                <a:ea typeface="新細明體"/>
              </a:rPr>
              <a:t> </a:t>
            </a:r>
            <a:r>
              <a:rPr lang="tr-TR" sz="2800" dirty="0"/>
              <a:t>Huffman kodunu kullanarak aşağıda </a:t>
            </a:r>
          </a:p>
          <a:p>
            <a:pPr eaLnBrk="1" hangingPunct="1">
              <a:defRPr/>
            </a:pPr>
            <a:r>
              <a:rPr lang="tr-TR" sz="2800" dirty="0"/>
              <a:t>frekanslarıyla birlikte listelenen sembolleri kodlayınız: </a:t>
            </a:r>
          </a:p>
          <a:p>
            <a:pPr eaLnBrk="1" hangingPunct="1">
              <a:defRPr/>
            </a:pPr>
            <a:r>
              <a:rPr lang="tr-TR" sz="2800" dirty="0"/>
              <a:t>A: 0,08, B: 0,10, C: 0,12, D: 0,15, E: 0,20, F: 0,35. </a:t>
            </a:r>
          </a:p>
          <a:p>
            <a:pPr eaLnBrk="1" hangingPunct="1">
              <a:defRPr/>
            </a:pPr>
            <a:r>
              <a:rPr lang="tr-TR" sz="2800" dirty="0"/>
              <a:t>Bir karakteri kodlamak için kullanılan ortalama bit </a:t>
            </a:r>
          </a:p>
          <a:p>
            <a:pPr eaLnBrk="1" hangingPunct="1">
              <a:defRPr/>
            </a:pPr>
            <a:r>
              <a:rPr lang="tr-TR" sz="2800" dirty="0"/>
              <a:t>sayısı nedir? </a:t>
            </a:r>
            <a:endParaRPr lang="zh-TW" altLang="en-US" sz="2600" i="1" kern="0" dirty="0">
              <a:latin typeface="Times New Roman" pitchFamily="18" charset="0"/>
              <a:ea typeface="新細明體"/>
              <a:cs typeface="Times New Roman" pitchFamily="18" charset="0"/>
            </a:endParaRPr>
          </a:p>
        </p:txBody>
      </p:sp>
      <p:sp>
        <p:nvSpPr>
          <p:cNvPr id="7" name="矩形 6"/>
          <p:cNvSpPr>
            <a:spLocks noChangeArrowheads="1"/>
          </p:cNvSpPr>
          <p:nvPr/>
        </p:nvSpPr>
        <p:spPr bwMode="auto">
          <a:xfrm>
            <a:off x="485775" y="3200400"/>
            <a:ext cx="75961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zh-TW" sz="2600" b="1">
                <a:solidFill>
                  <a:srgbClr val="008000"/>
                </a:solidFill>
              </a:rPr>
              <a:t>Çözüm</a:t>
            </a:r>
            <a:r>
              <a:rPr lang="en-US" altLang="zh-TW" sz="2600" b="1">
                <a:solidFill>
                  <a:srgbClr val="008000"/>
                </a:solidFill>
              </a:rPr>
              <a:t>  </a:t>
            </a:r>
            <a:br>
              <a:rPr lang="en-US" altLang="zh-TW" sz="2600" b="1">
                <a:solidFill>
                  <a:srgbClr val="008000"/>
                </a:solidFill>
              </a:rPr>
            </a:br>
            <a:r>
              <a:rPr lang="tr-TR" altLang="tr-TR" sz="1800"/>
              <a:t>Kodlama a’yı 111, </a:t>
            </a:r>
            <a:r>
              <a:rPr lang="tr-TR" altLang="tr-TR" sz="1800" i="1"/>
              <a:t>b</a:t>
            </a:r>
            <a:r>
              <a:rPr lang="tr-TR" altLang="tr-TR" sz="1800"/>
              <a:t>’yi 110, c’yi 011, </a:t>
            </a:r>
            <a:r>
              <a:rPr lang="tr-TR" altLang="tr-TR" sz="1800" i="1"/>
              <a:t>d</a:t>
            </a:r>
            <a:r>
              <a:rPr lang="tr-TR" altLang="tr-TR" sz="1800"/>
              <a:t>’yi 010, e’yi 10, ve f’yi 00 ile kodlar. </a:t>
            </a:r>
          </a:p>
          <a:p>
            <a:pPr>
              <a:spcBef>
                <a:spcPct val="0"/>
              </a:spcBef>
              <a:buClrTx/>
              <a:buSzTx/>
              <a:buFontTx/>
              <a:buNone/>
            </a:pPr>
            <a:r>
              <a:rPr lang="tr-TR" altLang="tr-TR" sz="1800"/>
              <a:t>Bir sembolü kodlamak için kul­lanılan ortalama bit sayısı </a:t>
            </a:r>
          </a:p>
          <a:p>
            <a:pPr>
              <a:spcBef>
                <a:spcPct val="0"/>
              </a:spcBef>
              <a:buClrTx/>
              <a:buSzTx/>
              <a:buFontTx/>
              <a:buNone/>
            </a:pPr>
            <a:r>
              <a:rPr lang="tr-TR" altLang="tr-TR" sz="1800"/>
              <a:t>3.0,08 + 3.0,10 + 3.0,12 + 3.0,15 + 2.0,20 + 2.0,35 = 2,45’dir.</a:t>
            </a:r>
          </a:p>
          <a:p>
            <a:pPr eaLnBrk="1" hangingPunct="1">
              <a:spcBef>
                <a:spcPct val="0"/>
              </a:spcBef>
              <a:buClrTx/>
              <a:buSzTx/>
              <a:buFontTx/>
              <a:buNone/>
            </a:pPr>
            <a:endParaRPr lang="zh-TW" altLang="en-US" sz="1800">
              <a:latin typeface="Times New Roman" panose="02020603050405020304" pitchFamily="18" charset="0"/>
              <a:cs typeface="Times New Roman" panose="02020603050405020304" pitchFamily="18" charset="0"/>
            </a:endParaRPr>
          </a:p>
        </p:txBody>
      </p:sp>
      <p:sp>
        <p:nvSpPr>
          <p:cNvPr id="50180"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33BE00FF-A27B-4758-9A2E-E47F98D570B1}" type="slidenum">
              <a:rPr kumimoji="0" lang="en-US" altLang="zh-TW" sz="1200" smtClean="0">
                <a:latin typeface="Times New Roman" panose="02020603050405020304" pitchFamily="18" charset="0"/>
              </a:rPr>
              <a:pPr>
                <a:spcBef>
                  <a:spcPct val="0"/>
                </a:spcBef>
                <a:buClrTx/>
                <a:buSzTx/>
                <a:buFontTx/>
                <a:buNone/>
              </a:pPr>
              <a:t>34</a:t>
            </a:fld>
            <a:endParaRPr kumimoji="0" lang="en-US" altLang="zh-TW" sz="1200" smtClean="0">
              <a:latin typeface="Times New Roman" panose="02020603050405020304" pitchFamily="18" charset="0"/>
            </a:endParaRPr>
          </a:p>
        </p:txBody>
      </p:sp>
      <p:sp>
        <p:nvSpPr>
          <p:cNvPr id="50181"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編號版面配置區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692B8E12-1397-4A18-8A9D-7D585479C94E}" type="slidenum">
              <a:rPr kumimoji="0" lang="en-US" altLang="zh-TW" sz="1200" smtClean="0">
                <a:latin typeface="Times New Roman" panose="02020603050405020304" pitchFamily="18" charset="0"/>
              </a:rPr>
              <a:pPr>
                <a:spcBef>
                  <a:spcPct val="0"/>
                </a:spcBef>
                <a:buClrTx/>
                <a:buSzTx/>
                <a:buFontTx/>
                <a:buNone/>
              </a:pPr>
              <a:t>35</a:t>
            </a:fld>
            <a:endParaRPr kumimoji="0" lang="en-US" altLang="zh-TW" sz="1200" smtClean="0">
              <a:latin typeface="Times New Roman" panose="02020603050405020304" pitchFamily="18" charset="0"/>
            </a:endParaRPr>
          </a:p>
        </p:txBody>
      </p:sp>
      <p:sp>
        <p:nvSpPr>
          <p:cNvPr id="51203"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tr-TR" altLang="tr-TR" sz="1800"/>
          </a:p>
        </p:txBody>
      </p:sp>
      <p:graphicFrame>
        <p:nvGraphicFramePr>
          <p:cNvPr id="51204" name="Nesne 2"/>
          <p:cNvGraphicFramePr>
            <a:graphicFrameLocks noChangeAspect="1"/>
          </p:cNvGraphicFramePr>
          <p:nvPr/>
        </p:nvGraphicFramePr>
        <p:xfrm>
          <a:off x="2514600" y="587375"/>
          <a:ext cx="3733800" cy="5813425"/>
        </p:xfrm>
        <a:graphic>
          <a:graphicData uri="http://schemas.openxmlformats.org/presentationml/2006/ole">
            <mc:AlternateContent xmlns:mc="http://schemas.openxmlformats.org/markup-compatibility/2006">
              <mc:Choice xmlns:v="urn:schemas-microsoft-com:vml" Requires="v">
                <p:oleObj spid="_x0000_s51207" name="Visio" r:id="rId3" imgW="6610345" imgH="10287142" progId="Visio.Drawing.15">
                  <p:embed/>
                </p:oleObj>
              </mc:Choice>
              <mc:Fallback>
                <p:oleObj name="Visio" r:id="rId3" imgW="6610345" imgH="10287142" progId="Visio.Drawing.15">
                  <p:embed/>
                  <p:pic>
                    <p:nvPicPr>
                      <p:cNvPr id="0" name="Nesn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87375"/>
                        <a:ext cx="3733800" cy="581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5" name="Dikdörtgen 5"/>
          <p:cNvSpPr>
            <a:spLocks noChangeArrowheads="1"/>
          </p:cNvSpPr>
          <p:nvPr/>
        </p:nvSpPr>
        <p:spPr bwMode="auto">
          <a:xfrm>
            <a:off x="573088" y="6272213"/>
            <a:ext cx="8589962"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00113">
              <a:spcBef>
                <a:spcPct val="20000"/>
              </a:spcBef>
              <a:buClr>
                <a:schemeClr val="bg2"/>
              </a:buClr>
              <a:buSzPct val="75000"/>
              <a:buFont typeface="Wingdings" panose="05000000000000000000" pitchFamily="2" charset="2"/>
              <a:buChar char="n"/>
              <a:tabLst>
                <a:tab pos="1123950" algn="l"/>
              </a:tabLst>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tabLst>
                <a:tab pos="1123950" algn="l"/>
              </a:tabLst>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tabLst>
                <a:tab pos="1123950" algn="l"/>
              </a:tabLst>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tabLst>
                <a:tab pos="1123950" algn="l"/>
              </a:tabLst>
              <a:defRPr kumimoji="1" sz="2000">
                <a:solidFill>
                  <a:schemeClr val="tx1"/>
                </a:solidFill>
                <a:latin typeface="Arial" panose="020B0604020202020204" pitchFamily="34" charset="0"/>
                <a:ea typeface="新細明體" pitchFamily="18" charset="-120"/>
              </a:defRPr>
            </a:lvl9pPr>
          </a:lstStyle>
          <a:p>
            <a:pPr eaLnBrk="1" hangingPunct="1">
              <a:lnSpc>
                <a:spcPct val="107000"/>
              </a:lnSpc>
              <a:spcBef>
                <a:spcPct val="0"/>
              </a:spcBef>
              <a:spcAft>
                <a:spcPts val="800"/>
              </a:spcAft>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5</a:t>
            </a:r>
            <a:r>
              <a:rPr lang="tr-TR" altLang="tr-TR" sz="1800">
                <a:solidFill>
                  <a:srgbClr val="5B9BD5"/>
                </a:solidFill>
                <a:latin typeface="Calibri" panose="020F0502020204030204" pitchFamily="34" charset="0"/>
                <a:ea typeface="Calibri" panose="020F0502020204030204" pitchFamily="34" charset="0"/>
                <a:cs typeface="Times New Roman" panose="02020603050405020304" pitchFamily="18" charset="0"/>
              </a:rPr>
              <a:t> </a:t>
            </a:r>
            <a:r>
              <a:rPr lang="tr-TR" altLang="tr-TR" sz="1800">
                <a:ea typeface="Calibri" panose="020F0502020204030204" pitchFamily="34" charset="0"/>
                <a:cs typeface="Times New Roman" panose="02020603050405020304" pitchFamily="18" charset="0"/>
              </a:rPr>
              <a:t>Örnek 6’daki Sembollerin Huffman Kodlaması.</a:t>
            </a:r>
            <a:endParaRPr lang="tr-TR" altLang="tr-TR" sz="1800">
              <a:latin typeface="Calibri" panose="020F0502020204030204" pitchFamily="34" charset="0"/>
              <a:ea typeface="Calibri" panose="020F0502020204030204" pitchFamily="34" charset="0"/>
              <a:cs typeface="Times New Roman" panose="02020603050405020304" pitchFamily="18" charset="0"/>
            </a:endParaRPr>
          </a:p>
        </p:txBody>
      </p:sp>
      <p:sp>
        <p:nvSpPr>
          <p:cNvPr id="51206"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2"/>
          <p:cNvSpPr>
            <a:spLocks noChangeArrowheads="1"/>
          </p:cNvSpPr>
          <p:nvPr/>
        </p:nvSpPr>
        <p:spPr bwMode="auto">
          <a:xfrm>
            <a:off x="452438" y="381000"/>
            <a:ext cx="29479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b="1" u="sng">
                <a:solidFill>
                  <a:srgbClr val="008000"/>
                </a:solidFill>
              </a:rPr>
              <a:t>Oyun Ağaçları</a:t>
            </a:r>
            <a:endParaRPr lang="en-US" altLang="zh-TW" sz="2400"/>
          </a:p>
        </p:txBody>
      </p:sp>
      <p:sp>
        <p:nvSpPr>
          <p:cNvPr id="52227" name="矩形 4"/>
          <p:cNvSpPr>
            <a:spLocks noChangeArrowheads="1"/>
          </p:cNvSpPr>
          <p:nvPr/>
        </p:nvSpPr>
        <p:spPr bwMode="auto">
          <a:xfrm>
            <a:off x="457200" y="1143000"/>
            <a:ext cx="8610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a:t>Ağaçlar, tic-tac-toe, nim, dama ve satranç gibi bazı tipteki oyunları analiz etmek için kullanı­labilir. Bu oyunların her birinde iki oyuncu sırayla hamle yaparlar. Her oyuncu diğer oyuncu tarafından yapılan hamleyi bilir ve oyunda şansın yeri yoktur. Böyle oyunları, düğümleri oyun sürecindeki konumları temsil eden, kenarları bu konumlar arasındaki geçerli hamleleri temsil eden </a:t>
            </a:r>
            <a:r>
              <a:rPr lang="tr-TR" altLang="tr-TR" sz="1800" b="1" i="1"/>
              <a:t>oyun ağaçları </a:t>
            </a:r>
            <a:r>
              <a:rPr lang="tr-TR" altLang="tr-TR" sz="1800"/>
              <a:t>ile modelleriz</a:t>
            </a:r>
            <a:endParaRPr lang="zh-TW" altLang="en-US" sz="1200"/>
          </a:p>
        </p:txBody>
      </p:sp>
      <p:sp>
        <p:nvSpPr>
          <p:cNvPr id="52228"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34CF39E3-7443-46A3-8BDB-FABFFCBB4DD8}" type="slidenum">
              <a:rPr kumimoji="0" lang="en-US" altLang="zh-TW" sz="1200" smtClean="0">
                <a:latin typeface="Times New Roman" panose="02020603050405020304" pitchFamily="18" charset="0"/>
              </a:rPr>
              <a:pPr>
                <a:spcBef>
                  <a:spcPct val="0"/>
                </a:spcBef>
                <a:buClrTx/>
                <a:buSzTx/>
                <a:buFontTx/>
                <a:buNone/>
              </a:pPr>
              <a:t>36</a:t>
            </a:fld>
            <a:endParaRPr kumimoji="0" lang="en-US" altLang="zh-TW" sz="1200" smtClean="0">
              <a:latin typeface="Times New Roman" panose="02020603050405020304" pitchFamily="18" charset="0"/>
            </a:endParaRPr>
          </a:p>
        </p:txBody>
      </p:sp>
      <p:sp>
        <p:nvSpPr>
          <p:cNvPr id="6" name="Dikdörtgen 5"/>
          <p:cNvSpPr/>
          <p:nvPr/>
        </p:nvSpPr>
        <p:spPr>
          <a:xfrm>
            <a:off x="452438" y="2682875"/>
            <a:ext cx="1108075" cy="369888"/>
          </a:xfrm>
          <a:prstGeom prst="rect">
            <a:avLst/>
          </a:prstGeom>
        </p:spPr>
        <p:txBody>
          <a:bodyPr wrap="none">
            <a:spAutoFit/>
          </a:bodyPr>
          <a:lstStyle/>
          <a:p>
            <a:pPr eaLnBrk="1" hangingPunct="1">
              <a:defRPr/>
            </a:pPr>
            <a:r>
              <a:rPr lang="tr-TR" altLang="zh-TW" b="1" kern="0" dirty="0">
                <a:solidFill>
                  <a:srgbClr val="008000"/>
                </a:solidFill>
                <a:latin typeface="Arial"/>
                <a:ea typeface="新細明體"/>
              </a:rPr>
              <a:t>Örnek 7</a:t>
            </a:r>
            <a:r>
              <a:rPr lang="en-US" altLang="zh-TW" b="1" kern="0" dirty="0">
                <a:solidFill>
                  <a:srgbClr val="008000"/>
                </a:solidFill>
                <a:latin typeface="Arial"/>
                <a:ea typeface="新細明體"/>
              </a:rPr>
              <a:t> </a:t>
            </a:r>
            <a:endParaRPr lang="tr-TR" dirty="0"/>
          </a:p>
        </p:txBody>
      </p:sp>
      <p:sp>
        <p:nvSpPr>
          <p:cNvPr id="52230" name="Dikdörtgen 6"/>
          <p:cNvSpPr>
            <a:spLocks noChangeArrowheads="1"/>
          </p:cNvSpPr>
          <p:nvPr/>
        </p:nvSpPr>
        <p:spPr bwMode="auto">
          <a:xfrm>
            <a:off x="1447800" y="2682875"/>
            <a:ext cx="7391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800100" indent="-34290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 typeface="Arial" panose="020B0604020202020204" pitchFamily="34" charset="0"/>
              <a:buChar char="•"/>
            </a:pPr>
            <a:r>
              <a:rPr lang="tr-TR" altLang="tr-TR" sz="2400" b="1">
                <a:latin typeface="Calibri" panose="020F0502020204030204" pitchFamily="34" charset="0"/>
                <a:ea typeface="Calibri" panose="020F0502020204030204" pitchFamily="34" charset="0"/>
                <a:cs typeface="Times New Roman" panose="02020603050405020304" pitchFamily="18" charset="0"/>
              </a:rPr>
              <a:t>Nim Nim </a:t>
            </a:r>
            <a:r>
              <a:rPr lang="tr-TR" altLang="tr-TR" sz="2400">
                <a:latin typeface="Calibri" panose="020F0502020204030204" pitchFamily="34" charset="0"/>
                <a:ea typeface="Calibri" panose="020F0502020204030204" pitchFamily="34" charset="0"/>
                <a:cs typeface="Times New Roman" panose="02020603050405020304" pitchFamily="18" charset="0"/>
              </a:rPr>
              <a:t>oyununun bir versiyonunda, bir oyunun başlangıcında belli sayıda taş yığınları vardır.</a:t>
            </a:r>
          </a:p>
          <a:p>
            <a:pPr eaLnBrk="1" hangingPunct="1">
              <a:spcBef>
                <a:spcPct val="0"/>
              </a:spcBef>
              <a:buClrTx/>
              <a:buSzTx/>
              <a:buFont typeface="Arial" panose="020B0604020202020204" pitchFamily="34" charset="0"/>
              <a:buChar char="•"/>
            </a:pPr>
            <a:r>
              <a:rPr lang="tr-TR" altLang="tr-TR" sz="2400">
                <a:latin typeface="Calibri" panose="020F0502020204030204" pitchFamily="34" charset="0"/>
                <a:ea typeface="Calibri" panose="020F0502020204030204" pitchFamily="34" charset="0"/>
                <a:cs typeface="Times New Roman" panose="02020603050405020304" pitchFamily="18" charset="0"/>
              </a:rPr>
              <a:t> İki oyuncu sırayla hamle yaparlar </a:t>
            </a:r>
          </a:p>
          <a:p>
            <a:pPr lvl="1" eaLnBrk="1" hangingPunct="1">
              <a:spcBef>
                <a:spcPct val="0"/>
              </a:spcBef>
              <a:buClrTx/>
              <a:buSzTx/>
              <a:buFont typeface="Arial" panose="020B0604020202020204" pitchFamily="34" charset="0"/>
              <a:buChar char="•"/>
            </a:pPr>
            <a:r>
              <a:rPr lang="tr-TR" altLang="tr-TR" sz="2400">
                <a:latin typeface="Calibri" panose="020F0502020204030204" pitchFamily="34" charset="0"/>
                <a:ea typeface="Calibri" panose="020F0502020204030204" pitchFamily="34" charset="0"/>
                <a:cs typeface="Times New Roman" panose="02020603050405020304" pitchFamily="18" charset="0"/>
              </a:rPr>
              <a:t>yasal bir hamle, bir veya yığınların birinden geriye kalan taşla­rın hepsini almadan birden daha fazla taş almaktır. </a:t>
            </a:r>
          </a:p>
          <a:p>
            <a:pPr eaLnBrk="1" hangingPunct="1">
              <a:spcBef>
                <a:spcPct val="0"/>
              </a:spcBef>
              <a:buClrTx/>
              <a:buSzTx/>
              <a:buFont typeface="Arial" panose="020B0604020202020204" pitchFamily="34" charset="0"/>
              <a:buChar char="•"/>
            </a:pPr>
            <a:r>
              <a:rPr lang="tr-TR" altLang="tr-TR" sz="2400">
                <a:latin typeface="Calibri" panose="020F0502020204030204" pitchFamily="34" charset="0"/>
                <a:ea typeface="Calibri" panose="020F0502020204030204" pitchFamily="34" charset="0"/>
                <a:cs typeface="Times New Roman" panose="02020603050405020304" pitchFamily="18" charset="0"/>
              </a:rPr>
              <a:t>Yasal bir hamle yapamayan oyuncu kaybeder. (Buna şöyle bakabiliriz, hiçbir taş yığını kalmadığı durumda son taşı alan oyuncu kaybeder.) </a:t>
            </a:r>
            <a:endParaRPr lang="tr-TR" altLang="tr-TR" sz="2400">
              <a:ea typeface="Calibri" panose="020F0502020204030204" pitchFamily="34" charset="0"/>
              <a:cs typeface="Times New Roman" panose="02020603050405020304" pitchFamily="18" charset="0"/>
            </a:endParaRPr>
          </a:p>
        </p:txBody>
      </p:sp>
      <p:sp>
        <p:nvSpPr>
          <p:cNvPr id="52231"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2"/>
          <p:cNvSpPr>
            <a:spLocks noChangeArrowheads="1"/>
          </p:cNvSpPr>
          <p:nvPr/>
        </p:nvSpPr>
        <p:spPr bwMode="auto">
          <a:xfrm>
            <a:off x="457200" y="393700"/>
            <a:ext cx="29479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b="1" u="sng">
                <a:solidFill>
                  <a:srgbClr val="008000"/>
                </a:solidFill>
              </a:rPr>
              <a:t>Oyun Ağaçları</a:t>
            </a:r>
            <a:endParaRPr lang="en-US" altLang="zh-TW" sz="2400"/>
          </a:p>
        </p:txBody>
      </p:sp>
      <p:sp>
        <p:nvSpPr>
          <p:cNvPr id="53251"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96A4DEEE-78D4-4BA7-9035-006FD0F03D32}" type="slidenum">
              <a:rPr kumimoji="0" lang="en-US" altLang="zh-TW" sz="1200" smtClean="0">
                <a:latin typeface="Times New Roman" panose="02020603050405020304" pitchFamily="18" charset="0"/>
              </a:rPr>
              <a:pPr>
                <a:spcBef>
                  <a:spcPct val="0"/>
                </a:spcBef>
                <a:buClrTx/>
                <a:buSzTx/>
                <a:buFontTx/>
                <a:buNone/>
              </a:pPr>
              <a:t>37</a:t>
            </a:fld>
            <a:endParaRPr kumimoji="0" lang="en-US" altLang="zh-TW" sz="1200" smtClean="0">
              <a:latin typeface="Times New Roman" panose="02020603050405020304" pitchFamily="18" charset="0"/>
            </a:endParaRPr>
          </a:p>
        </p:txBody>
      </p:sp>
      <p:graphicFrame>
        <p:nvGraphicFramePr>
          <p:cNvPr id="53252" name="Nesne 3"/>
          <p:cNvGraphicFramePr>
            <a:graphicFrameLocks noChangeAspect="1"/>
          </p:cNvGraphicFramePr>
          <p:nvPr/>
        </p:nvGraphicFramePr>
        <p:xfrm>
          <a:off x="152400" y="1060450"/>
          <a:ext cx="8880475" cy="5211763"/>
        </p:xfrm>
        <a:graphic>
          <a:graphicData uri="http://schemas.openxmlformats.org/presentationml/2006/ole">
            <mc:AlternateContent xmlns:mc="http://schemas.openxmlformats.org/markup-compatibility/2006">
              <mc:Choice xmlns:v="urn:schemas-microsoft-com:vml" Requires="v">
                <p:oleObj spid="_x0000_s53255" name="Visio" r:id="rId3" imgW="6629257" imgH="3886153" progId="Visio.Drawing.15">
                  <p:embed/>
                </p:oleObj>
              </mc:Choice>
              <mc:Fallback>
                <p:oleObj name="Visio" r:id="rId3" imgW="6629257" imgH="3886153" progId="Visio.Drawing.15">
                  <p:embed/>
                  <p:pic>
                    <p:nvPicPr>
                      <p:cNvPr id="0" name="Nesn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060450"/>
                        <a:ext cx="8880475"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Dikdörtgen 7"/>
          <p:cNvSpPr/>
          <p:nvPr/>
        </p:nvSpPr>
        <p:spPr>
          <a:xfrm>
            <a:off x="573088" y="6272213"/>
            <a:ext cx="8589962" cy="374650"/>
          </a:xfrm>
          <a:prstGeom prst="rect">
            <a:avLst/>
          </a:prstGeom>
        </p:spPr>
        <p:txBody>
          <a:bodyPr>
            <a:spAutoFit/>
          </a:bodyPr>
          <a:lstStyle/>
          <a:p>
            <a:pPr marL="900430" eaLnBrk="1" hangingPunct="1">
              <a:lnSpc>
                <a:spcPct val="107000"/>
              </a:lnSpc>
              <a:spcAft>
                <a:spcPts val="800"/>
              </a:spcAft>
              <a:tabLst>
                <a:tab pos="1123950" algn="l"/>
              </a:tabLst>
              <a:defRPr/>
            </a:pPr>
            <a:r>
              <a:rPr lang="tr-TR" b="1" dirty="0">
                <a:solidFill>
                  <a:srgbClr val="5B9BD5"/>
                </a:solidFill>
                <a:latin typeface="+mj-lt"/>
                <a:ea typeface="Calibri" panose="020F0502020204030204" pitchFamily="34" charset="0"/>
                <a:cs typeface="Times New Roman" panose="02020603050405020304" pitchFamily="18" charset="0"/>
              </a:rPr>
              <a:t>ŞEKİL 6 </a:t>
            </a:r>
            <a:r>
              <a:rPr lang="tr-TR" dirty="0">
                <a:solidFill>
                  <a:srgbClr val="5B9BD5"/>
                </a:solidFill>
                <a:latin typeface="+mj-lt"/>
                <a:ea typeface="Calibri" panose="020F0502020204030204" pitchFamily="34" charset="0"/>
                <a:cs typeface="Times New Roman" panose="02020603050405020304" pitchFamily="18" charset="0"/>
              </a:rPr>
              <a:t> </a:t>
            </a:r>
            <a:r>
              <a:rPr lang="tr-TR" dirty="0"/>
              <a:t>Bir Nim Oyununun Oyun Ağacı</a:t>
            </a:r>
            <a:endParaRPr lang="tr-TR" dirty="0">
              <a:latin typeface="Calibri" panose="020F0502020204030204" pitchFamily="34" charset="0"/>
              <a:ea typeface="Calibri" panose="020F0502020204030204" pitchFamily="34" charset="0"/>
              <a:cs typeface="Times New Roman" panose="02020603050405020304" pitchFamily="18" charset="0"/>
            </a:endParaRPr>
          </a:p>
        </p:txBody>
      </p:sp>
      <p:sp>
        <p:nvSpPr>
          <p:cNvPr id="53254"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FD38EADE-9407-4F3D-A7F3-4051BB201090}" type="slidenum">
              <a:rPr kumimoji="0" lang="en-US" altLang="zh-TW" sz="1200" smtClean="0">
                <a:latin typeface="Times New Roman" panose="02020603050405020304" pitchFamily="18" charset="0"/>
              </a:rPr>
              <a:pPr>
                <a:spcBef>
                  <a:spcPct val="0"/>
                </a:spcBef>
                <a:buClrTx/>
                <a:buSzTx/>
                <a:buFontTx/>
                <a:buNone/>
              </a:pPr>
              <a:t>38</a:t>
            </a:fld>
            <a:endParaRPr kumimoji="0" lang="en-US" altLang="zh-TW" sz="1200" smtClean="0">
              <a:latin typeface="Times New Roman" panose="02020603050405020304" pitchFamily="18" charset="0"/>
            </a:endParaRPr>
          </a:p>
        </p:txBody>
      </p:sp>
      <p:sp>
        <p:nvSpPr>
          <p:cNvPr id="54275" name="矩形 2"/>
          <p:cNvSpPr>
            <a:spLocks noChangeArrowheads="1"/>
          </p:cNvSpPr>
          <p:nvPr/>
        </p:nvSpPr>
        <p:spPr bwMode="auto">
          <a:xfrm>
            <a:off x="147638" y="1452563"/>
            <a:ext cx="1752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b="1">
                <a:solidFill>
                  <a:srgbClr val="008000"/>
                </a:solidFill>
              </a:rPr>
              <a:t>Tanım 1</a:t>
            </a:r>
            <a:endParaRPr lang="en-US" altLang="zh-TW" sz="2400"/>
          </a:p>
        </p:txBody>
      </p:sp>
      <p:sp>
        <p:nvSpPr>
          <p:cNvPr id="54276" name="Dikdörtgen 1"/>
          <p:cNvSpPr>
            <a:spLocks noChangeArrowheads="1"/>
          </p:cNvSpPr>
          <p:nvPr/>
        </p:nvSpPr>
        <p:spPr bwMode="auto">
          <a:xfrm>
            <a:off x="-4763" y="2036763"/>
            <a:ext cx="9067801"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00113">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just" eaLnBrk="1" hangingPunct="1">
              <a:lnSpc>
                <a:spcPct val="107000"/>
              </a:lnSpc>
              <a:spcBef>
                <a:spcPct val="0"/>
              </a:spcBef>
              <a:spcAft>
                <a:spcPts val="800"/>
              </a:spcAft>
              <a:buClrTx/>
              <a:buSzTx/>
              <a:buFontTx/>
              <a:buNone/>
            </a:pPr>
            <a:r>
              <a:rPr lang="tr-TR" altLang="tr-TR" sz="2000">
                <a:latin typeface="Calibri" panose="020F0502020204030204" pitchFamily="34" charset="0"/>
                <a:ea typeface="Calibri" panose="020F0502020204030204" pitchFamily="34" charset="0"/>
                <a:cs typeface="Times New Roman" panose="02020603050405020304" pitchFamily="18" charset="0"/>
              </a:rPr>
              <a:t>Bir oyun ağacındaki bir düğümün değeri özyineli olarak şöyle tanımlanır:</a:t>
            </a:r>
          </a:p>
          <a:p>
            <a:pPr algn="just" eaLnBrk="1" hangingPunct="1">
              <a:lnSpc>
                <a:spcPct val="107000"/>
              </a:lnSpc>
              <a:spcBef>
                <a:spcPct val="0"/>
              </a:spcBef>
              <a:spcAft>
                <a:spcPts val="800"/>
              </a:spcAft>
              <a:buClrTx/>
              <a:buSzTx/>
              <a:buFontTx/>
              <a:buNone/>
            </a:pPr>
            <a:r>
              <a:rPr lang="tr-TR" altLang="tr-TR" sz="2000">
                <a:latin typeface="Calibri" panose="020F0502020204030204" pitchFamily="34" charset="0"/>
                <a:ea typeface="Calibri" panose="020F0502020204030204" pitchFamily="34" charset="0"/>
                <a:cs typeface="Times New Roman" panose="02020603050405020304" pitchFamily="18" charset="0"/>
              </a:rPr>
              <a:t>(i) bir yaprağın değeri, eğer oyun bu yaprakla temsil edilen konumda bitiyorsa, birinci oyuncunun ödülüdür.</a:t>
            </a:r>
          </a:p>
          <a:p>
            <a:pPr algn="just" eaLnBrk="1" hangingPunct="1">
              <a:lnSpc>
                <a:spcPct val="107000"/>
              </a:lnSpc>
              <a:spcBef>
                <a:spcPct val="0"/>
              </a:spcBef>
              <a:spcAft>
                <a:spcPts val="800"/>
              </a:spcAft>
              <a:buClrTx/>
              <a:buSzTx/>
              <a:buFontTx/>
              <a:buNone/>
            </a:pPr>
            <a:r>
              <a:rPr lang="tr-TR" altLang="tr-TR" sz="2000" i="1">
                <a:latin typeface="Calibri" panose="020F0502020204030204" pitchFamily="34" charset="0"/>
                <a:ea typeface="Calibri" panose="020F0502020204030204" pitchFamily="34" charset="0"/>
                <a:cs typeface="Times New Roman" panose="02020603050405020304" pitchFamily="18" charset="0"/>
              </a:rPr>
              <a:t>(ii)</a:t>
            </a:r>
            <a:r>
              <a:rPr lang="tr-TR" altLang="tr-TR" sz="2000">
                <a:latin typeface="Calibri" panose="020F0502020204030204" pitchFamily="34" charset="0"/>
                <a:ea typeface="Calibri" panose="020F0502020204030204" pitchFamily="34" charset="0"/>
                <a:cs typeface="Times New Roman" panose="02020603050405020304" pitchFamily="18" charset="0"/>
              </a:rPr>
              <a:t> çift seviyedeki bir iç düğümün değeri tüm çocuklarının değerlerinin maksimumudur ve tek seviyedeki bir iç düğümüm değeri tüm çocuklarının değerlerinin minimumu­dur.</a:t>
            </a:r>
          </a:p>
        </p:txBody>
      </p:sp>
      <p:sp>
        <p:nvSpPr>
          <p:cNvPr id="54277" name="Dikdörtgen 2"/>
          <p:cNvSpPr>
            <a:spLocks noChangeArrowheads="1"/>
          </p:cNvSpPr>
          <p:nvPr/>
        </p:nvSpPr>
        <p:spPr bwMode="auto">
          <a:xfrm>
            <a:off x="147638" y="4800600"/>
            <a:ext cx="89154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2000" i="1">
                <a:latin typeface="Calibri" panose="020F0502020204030204" pitchFamily="34" charset="0"/>
                <a:ea typeface="Calibri" panose="020F0502020204030204" pitchFamily="34" charset="0"/>
                <a:cs typeface="Times New Roman" panose="02020603050405020304" pitchFamily="18" charset="0"/>
              </a:rPr>
              <a:t>Birinci oyuncunun maksimum değeri olan bir çocuğun temsil ettiği bir konuma doğru hamle yaptığı ve ikinci oyuncunun minimum değeri olan bir çocuğun temsil ettiği bir konuma doğru hamle yaptığı stratejiye </a:t>
            </a:r>
            <a:r>
              <a:rPr lang="tr-TR" altLang="tr-TR" sz="2000" b="1" i="1">
                <a:latin typeface="Calibri" panose="020F0502020204030204" pitchFamily="34" charset="0"/>
                <a:ea typeface="Calibri" panose="020F0502020204030204" pitchFamily="34" charset="0"/>
                <a:cs typeface="Times New Roman" panose="02020603050405020304" pitchFamily="18" charset="0"/>
              </a:rPr>
              <a:t>minmaks stratejisi </a:t>
            </a:r>
            <a:r>
              <a:rPr lang="tr-TR" altLang="tr-TR" sz="2000" i="1">
                <a:latin typeface="Calibri" panose="020F0502020204030204" pitchFamily="34" charset="0"/>
                <a:ea typeface="Calibri" panose="020F0502020204030204" pitchFamily="34" charset="0"/>
                <a:cs typeface="Times New Roman" panose="02020603050405020304" pitchFamily="18" charset="0"/>
              </a:rPr>
              <a:t>denir</a:t>
            </a:r>
            <a:endParaRPr lang="tr-TR" altLang="tr-TR" sz="2000" i="1">
              <a:ea typeface="Calibri" panose="020F0502020204030204" pitchFamily="34" charset="0"/>
              <a:cs typeface="Times New Roman" panose="02020603050405020304" pitchFamily="18" charset="0"/>
            </a:endParaRPr>
          </a:p>
        </p:txBody>
      </p:sp>
      <p:sp>
        <p:nvSpPr>
          <p:cNvPr id="54278" name="矩形 2"/>
          <p:cNvSpPr>
            <a:spLocks noChangeArrowheads="1"/>
          </p:cNvSpPr>
          <p:nvPr/>
        </p:nvSpPr>
        <p:spPr bwMode="auto">
          <a:xfrm>
            <a:off x="457200" y="393700"/>
            <a:ext cx="29479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b="1" u="sng">
                <a:solidFill>
                  <a:srgbClr val="008000"/>
                </a:solidFill>
              </a:rPr>
              <a:t>Oyun Ağaçları</a:t>
            </a:r>
            <a:endParaRPr lang="en-US" altLang="zh-TW" sz="2400"/>
          </a:p>
        </p:txBody>
      </p:sp>
      <p:sp>
        <p:nvSpPr>
          <p:cNvPr id="54279"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82B4AE28-2A86-40AC-AD9C-4F9D9C1DA125}" type="slidenum">
              <a:rPr kumimoji="0" lang="en-US" altLang="zh-TW" sz="1200" smtClean="0">
                <a:latin typeface="Times New Roman" panose="02020603050405020304" pitchFamily="18" charset="0"/>
              </a:rPr>
              <a:pPr>
                <a:spcBef>
                  <a:spcPct val="0"/>
                </a:spcBef>
                <a:buClrTx/>
                <a:buSzTx/>
                <a:buFontTx/>
                <a:buNone/>
              </a:pPr>
              <a:t>39</a:t>
            </a:fld>
            <a:endParaRPr kumimoji="0" lang="en-US" altLang="zh-TW" sz="1200" smtClean="0">
              <a:latin typeface="Times New Roman" panose="02020603050405020304" pitchFamily="18" charset="0"/>
            </a:endParaRPr>
          </a:p>
        </p:txBody>
      </p:sp>
      <p:graphicFrame>
        <p:nvGraphicFramePr>
          <p:cNvPr id="55299" name="Nesne 8"/>
          <p:cNvGraphicFramePr>
            <a:graphicFrameLocks noChangeAspect="1"/>
          </p:cNvGraphicFramePr>
          <p:nvPr/>
        </p:nvGraphicFramePr>
        <p:xfrm>
          <a:off x="152400" y="838200"/>
          <a:ext cx="8839200" cy="5186363"/>
        </p:xfrm>
        <a:graphic>
          <a:graphicData uri="http://schemas.openxmlformats.org/presentationml/2006/ole">
            <mc:AlternateContent xmlns:mc="http://schemas.openxmlformats.org/markup-compatibility/2006">
              <mc:Choice xmlns:v="urn:schemas-microsoft-com:vml" Requires="v">
                <p:oleObj spid="_x0000_s55303" name="Visio" r:id="rId3" imgW="6629257" imgH="3886153" progId="Visio.Drawing.15">
                  <p:embed/>
                </p:oleObj>
              </mc:Choice>
              <mc:Fallback>
                <p:oleObj name="Visio" r:id="rId3" imgW="6629257" imgH="3886153" progId="Visio.Drawing.15">
                  <p:embed/>
                  <p:pic>
                    <p:nvPicPr>
                      <p:cNvPr id="0" name="Nesn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838200"/>
                        <a:ext cx="8839200" cy="518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Dikdörtgen 11"/>
          <p:cNvSpPr/>
          <p:nvPr/>
        </p:nvSpPr>
        <p:spPr>
          <a:xfrm>
            <a:off x="573088" y="6272213"/>
            <a:ext cx="8589962" cy="374650"/>
          </a:xfrm>
          <a:prstGeom prst="rect">
            <a:avLst/>
          </a:prstGeom>
        </p:spPr>
        <p:txBody>
          <a:bodyPr>
            <a:spAutoFit/>
          </a:bodyPr>
          <a:lstStyle/>
          <a:p>
            <a:pPr marL="900430" eaLnBrk="1" hangingPunct="1">
              <a:lnSpc>
                <a:spcPct val="107000"/>
              </a:lnSpc>
              <a:spcAft>
                <a:spcPts val="800"/>
              </a:spcAft>
              <a:tabLst>
                <a:tab pos="1123950" algn="l"/>
              </a:tabLst>
              <a:defRPr/>
            </a:pPr>
            <a:r>
              <a:rPr lang="tr-TR" b="1" dirty="0">
                <a:solidFill>
                  <a:srgbClr val="5B9BD5"/>
                </a:solidFill>
                <a:latin typeface="+mj-lt"/>
                <a:ea typeface="Calibri" panose="020F0502020204030204" pitchFamily="34" charset="0"/>
                <a:cs typeface="Times New Roman" panose="02020603050405020304" pitchFamily="18" charset="0"/>
              </a:rPr>
              <a:t>ŞEKİL 7 </a:t>
            </a:r>
            <a:r>
              <a:rPr lang="tr-TR" dirty="0">
                <a:solidFill>
                  <a:srgbClr val="5B9BD5"/>
                </a:solidFill>
                <a:latin typeface="+mj-lt"/>
                <a:ea typeface="Calibri" panose="020F0502020204030204" pitchFamily="34" charset="0"/>
                <a:cs typeface="Times New Roman" panose="02020603050405020304" pitchFamily="18" charset="0"/>
              </a:rPr>
              <a:t> </a:t>
            </a:r>
            <a:r>
              <a:rPr lang="tr-TR" dirty="0"/>
              <a:t>Nim oyunundaki Düğümlerin Değerlerinin Gösterimi</a:t>
            </a:r>
            <a:endParaRPr lang="tr-TR" dirty="0">
              <a:latin typeface="Calibri" panose="020F0502020204030204" pitchFamily="34" charset="0"/>
              <a:ea typeface="Calibri" panose="020F0502020204030204" pitchFamily="34" charset="0"/>
              <a:cs typeface="Times New Roman" panose="02020603050405020304" pitchFamily="18" charset="0"/>
            </a:endParaRPr>
          </a:p>
        </p:txBody>
      </p:sp>
      <p:sp>
        <p:nvSpPr>
          <p:cNvPr id="55301" name="矩形 2"/>
          <p:cNvSpPr>
            <a:spLocks noChangeArrowheads="1"/>
          </p:cNvSpPr>
          <p:nvPr/>
        </p:nvSpPr>
        <p:spPr bwMode="auto">
          <a:xfrm>
            <a:off x="457200" y="393700"/>
            <a:ext cx="29479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b="1" u="sng">
                <a:solidFill>
                  <a:srgbClr val="008000"/>
                </a:solidFill>
              </a:rPr>
              <a:t>Oyun Ağaçları</a:t>
            </a:r>
            <a:endParaRPr lang="en-US" altLang="zh-TW" sz="2400"/>
          </a:p>
        </p:txBody>
      </p:sp>
      <p:sp>
        <p:nvSpPr>
          <p:cNvPr id="55302"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矩形 8"/>
          <p:cNvSpPr>
            <a:spLocks noRot="1" noChangeAspect="1" noMove="1" noResize="1" noEditPoints="1" noAdjustHandles="1" noChangeArrowheads="1" noChangeShapeType="1" noTextEdit="1"/>
          </p:cNvSpPr>
          <p:nvPr/>
        </p:nvSpPr>
        <p:spPr bwMode="auto">
          <a:xfrm>
            <a:off x="368300" y="1066800"/>
            <a:ext cx="8534400" cy="954088"/>
          </a:xfrm>
          <a:prstGeom prst="rect">
            <a:avLst/>
          </a:prstGeom>
          <a:blipFill rotWithShape="0">
            <a:blip r:embed="rId3"/>
            <a:stretch>
              <a:fillRect l="-1429" t="-7006" b="-1656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tr-TR">
                <a:noFill/>
              </a:rPr>
              <a:t> </a:t>
            </a:r>
          </a:p>
        </p:txBody>
      </p:sp>
      <p:sp>
        <p:nvSpPr>
          <p:cNvPr id="8" name="矩形 8"/>
          <p:cNvSpPr>
            <a:spLocks noChangeArrowheads="1"/>
          </p:cNvSpPr>
          <p:nvPr/>
        </p:nvSpPr>
        <p:spPr bwMode="auto">
          <a:xfrm>
            <a:off x="457200" y="3490913"/>
            <a:ext cx="84455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2800" b="1">
                <a:solidFill>
                  <a:srgbClr val="008000"/>
                </a:solidFill>
              </a:rPr>
              <a:t>Not:</a:t>
            </a:r>
            <a:r>
              <a:rPr lang="en-US" altLang="zh-TW" sz="2800" b="1">
                <a:solidFill>
                  <a:srgbClr val="008000"/>
                </a:solidFill>
              </a:rPr>
              <a:t> </a:t>
            </a:r>
            <a:r>
              <a:rPr lang="tr-TR" altLang="zh-TW" sz="2800"/>
              <a:t>Basit devre içermeyen fakat bağlantılı olmak </a:t>
            </a:r>
          </a:p>
          <a:p>
            <a:pPr eaLnBrk="1" hangingPunct="1">
              <a:spcBef>
                <a:spcPct val="0"/>
              </a:spcBef>
              <a:buClrTx/>
              <a:buSzTx/>
              <a:buFontTx/>
              <a:buNone/>
            </a:pPr>
            <a:r>
              <a:rPr lang="tr-TR" altLang="zh-TW" sz="2800"/>
              <a:t>zorunda bulunmayan çizgeler nedir? </a:t>
            </a:r>
          </a:p>
          <a:p>
            <a:pPr eaLnBrk="1" hangingPunct="1">
              <a:spcBef>
                <a:spcPct val="0"/>
              </a:spcBef>
              <a:buClrTx/>
              <a:buSzTx/>
              <a:buFontTx/>
              <a:buNone/>
            </a:pPr>
            <a:r>
              <a:rPr lang="tr-TR" altLang="zh-TW" sz="2800"/>
              <a:t> Bu çizgelere </a:t>
            </a:r>
            <a:r>
              <a:rPr lang="tr-TR" altLang="zh-TW" sz="2800">
                <a:solidFill>
                  <a:srgbClr val="3333CC"/>
                </a:solidFill>
              </a:rPr>
              <a:t>orman </a:t>
            </a:r>
            <a:r>
              <a:rPr lang="tr-TR" altLang="zh-TW" sz="2800"/>
              <a:t>denir ve her bağlantılı parçaları</a:t>
            </a:r>
          </a:p>
          <a:p>
            <a:pPr eaLnBrk="1" hangingPunct="1">
              <a:spcBef>
                <a:spcPct val="0"/>
              </a:spcBef>
              <a:buClrTx/>
              <a:buSzTx/>
              <a:buFontTx/>
              <a:buNone/>
            </a:pPr>
            <a:r>
              <a:rPr lang="tr-TR" altLang="zh-TW" sz="2800"/>
              <a:t>birer ağaç olma özelliğini taşırlar. </a:t>
            </a:r>
            <a:endParaRPr lang="zh-TW" altLang="en-US" sz="2800"/>
          </a:p>
        </p:txBody>
      </p:sp>
      <p:sp>
        <p:nvSpPr>
          <p:cNvPr id="11268" name="Slayt Numarası Yer Tutucusu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a:t>
            </a:r>
            <a:r>
              <a:rPr kumimoji="0" lang="en-US" altLang="zh-TW" sz="1200" smtClean="0">
                <a:latin typeface="Times New Roman" panose="02020603050405020304" pitchFamily="18" charset="0"/>
              </a:rPr>
              <a:t>-</a:t>
            </a:r>
            <a:fld id="{0D2BF4E7-2385-46C2-9662-5B1D2B10E03A}" type="slidenum">
              <a:rPr kumimoji="0" lang="en-US" altLang="zh-TW" sz="1200" smtClean="0">
                <a:latin typeface="Times New Roman" panose="02020603050405020304" pitchFamily="18" charset="0"/>
              </a:rPr>
              <a:pPr>
                <a:spcBef>
                  <a:spcPct val="0"/>
                </a:spcBef>
                <a:buClrTx/>
                <a:buSzTx/>
                <a:buFontTx/>
                <a:buNone/>
              </a:pPr>
              <a:t>4</a:t>
            </a:fld>
            <a:endParaRPr kumimoji="0" lang="en-US" altLang="zh-TW" sz="1200" smtClean="0">
              <a:latin typeface="Times New Roman" panose="02020603050405020304" pitchFamily="18" charset="0"/>
            </a:endParaRPr>
          </a:p>
        </p:txBody>
      </p:sp>
      <p:sp>
        <p:nvSpPr>
          <p:cNvPr id="11269"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535"/>
                                        </p:tgtEl>
                                        <p:attrNameLst>
                                          <p:attrName>style.visibility</p:attrName>
                                        </p:attrNameLst>
                                      </p:cBhvr>
                                      <p:to>
                                        <p:strVal val="visible"/>
                                      </p:to>
                                    </p:set>
                                    <p:anim calcmode="lin" valueType="num">
                                      <p:cBhvr additive="base">
                                        <p:cTn id="7" dur="500" fill="hold"/>
                                        <p:tgtEl>
                                          <p:spTgt spid="22535"/>
                                        </p:tgtEl>
                                        <p:attrNameLst>
                                          <p:attrName>ppt_x</p:attrName>
                                        </p:attrNameLst>
                                      </p:cBhvr>
                                      <p:tavLst>
                                        <p:tav tm="0">
                                          <p:val>
                                            <p:strVal val="#ppt_x"/>
                                          </p:val>
                                        </p:tav>
                                        <p:tav tm="100000">
                                          <p:val>
                                            <p:strVal val="#ppt_x"/>
                                          </p:val>
                                        </p:tav>
                                      </p:tavLst>
                                    </p:anim>
                                    <p:anim calcmode="lin" valueType="num">
                                      <p:cBhvr additive="base">
                                        <p:cTn id="8" dur="500" fill="hold"/>
                                        <p:tgtEl>
                                          <p:spTgt spid="2253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3256BE6D-0FB2-4F40-A8E9-A2F428D88B9D}" type="slidenum">
              <a:rPr kumimoji="0" lang="en-US" altLang="zh-TW" sz="1200" smtClean="0">
                <a:latin typeface="Times New Roman" panose="02020603050405020304" pitchFamily="18" charset="0"/>
              </a:rPr>
              <a:pPr>
                <a:spcBef>
                  <a:spcPct val="0"/>
                </a:spcBef>
                <a:buClrTx/>
                <a:buSzTx/>
                <a:buFontTx/>
                <a:buNone/>
              </a:pPr>
              <a:t>40</a:t>
            </a:fld>
            <a:endParaRPr kumimoji="0" lang="en-US" altLang="zh-TW" sz="1200" smtClean="0">
              <a:latin typeface="Times New Roman" panose="02020603050405020304" pitchFamily="18" charset="0"/>
            </a:endParaRPr>
          </a:p>
        </p:txBody>
      </p:sp>
      <p:sp>
        <p:nvSpPr>
          <p:cNvPr id="7" name="矩形 2"/>
          <p:cNvSpPr>
            <a:spLocks noChangeArrowheads="1"/>
          </p:cNvSpPr>
          <p:nvPr/>
        </p:nvSpPr>
        <p:spPr bwMode="auto">
          <a:xfrm>
            <a:off x="304800" y="963613"/>
            <a:ext cx="85344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a:defRPr/>
            </a:pPr>
            <a:r>
              <a:rPr lang="tr-TR" altLang="zh-TW" sz="2400" b="1" kern="0" dirty="0" smtClean="0">
                <a:solidFill>
                  <a:srgbClr val="FF3300"/>
                </a:solidFill>
                <a:latin typeface="+mn-lt"/>
                <a:ea typeface="+mn-ea"/>
              </a:rPr>
              <a:t>Teorem 3:  </a:t>
            </a:r>
            <a:r>
              <a:rPr lang="tr-TR" sz="2000" dirty="0" smtClean="0"/>
              <a:t>Bir oyun ağacındaki bir düğümün değeri, eğer iki oyuncu da </a:t>
            </a:r>
            <a:r>
              <a:rPr lang="tr-TR" sz="2000" u="sng" dirty="0" smtClean="0"/>
              <a:t>minmaks stratejisini </a:t>
            </a:r>
            <a:r>
              <a:rPr lang="tr-TR" sz="2000" dirty="0" smtClean="0"/>
              <a:t>izliyorsa ve oyuna bu düğümle temsil edilen konumdan başlıyorsa, birinci oyuncunun ödülüdür.</a:t>
            </a:r>
          </a:p>
          <a:p>
            <a:pPr eaLnBrk="1" hangingPunct="1">
              <a:defRPr/>
            </a:pPr>
            <a:endParaRPr lang="en-US" altLang="zh-TW" sz="2800" b="1" kern="0" dirty="0" smtClean="0">
              <a:solidFill>
                <a:srgbClr val="FF3300"/>
              </a:solidFill>
              <a:latin typeface="+mn-lt"/>
              <a:ea typeface="+mn-ea"/>
            </a:endParaRPr>
          </a:p>
        </p:txBody>
      </p:sp>
      <p:sp>
        <p:nvSpPr>
          <p:cNvPr id="8" name="Dikdörtgen 7"/>
          <p:cNvSpPr/>
          <p:nvPr/>
        </p:nvSpPr>
        <p:spPr>
          <a:xfrm>
            <a:off x="309563" y="2125663"/>
            <a:ext cx="1108075" cy="369887"/>
          </a:xfrm>
          <a:prstGeom prst="rect">
            <a:avLst/>
          </a:prstGeom>
        </p:spPr>
        <p:txBody>
          <a:bodyPr wrap="none">
            <a:spAutoFit/>
          </a:bodyPr>
          <a:lstStyle/>
          <a:p>
            <a:pPr eaLnBrk="1" hangingPunct="1">
              <a:defRPr/>
            </a:pPr>
            <a:r>
              <a:rPr lang="tr-TR" altLang="zh-TW" b="1" kern="0" dirty="0">
                <a:solidFill>
                  <a:srgbClr val="008000"/>
                </a:solidFill>
                <a:latin typeface="Arial"/>
                <a:ea typeface="新細明體"/>
              </a:rPr>
              <a:t>Örnek 8</a:t>
            </a:r>
            <a:r>
              <a:rPr lang="en-US" altLang="zh-TW" b="1" kern="0" dirty="0">
                <a:solidFill>
                  <a:srgbClr val="008000"/>
                </a:solidFill>
                <a:latin typeface="Arial"/>
                <a:ea typeface="新細明體"/>
              </a:rPr>
              <a:t> </a:t>
            </a:r>
            <a:endParaRPr lang="tr-TR" dirty="0"/>
          </a:p>
        </p:txBody>
      </p:sp>
      <p:sp>
        <p:nvSpPr>
          <p:cNvPr id="56325" name="Dikdörtgen 3"/>
          <p:cNvSpPr>
            <a:spLocks noChangeArrowheads="1"/>
          </p:cNvSpPr>
          <p:nvPr/>
        </p:nvSpPr>
        <p:spPr bwMode="auto">
          <a:xfrm>
            <a:off x="304800" y="2616200"/>
            <a:ext cx="8672513"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 typeface="Arial" panose="020B0604020202020204" pitchFamily="34" charset="0"/>
              <a:buChar char="•"/>
            </a:pPr>
            <a:r>
              <a:rPr lang="tr-TR" altLang="tr-TR" sz="2000">
                <a:latin typeface="Calibri" panose="020F0502020204030204" pitchFamily="34" charset="0"/>
                <a:ea typeface="Calibri" panose="020F0502020204030204" pitchFamily="34" charset="0"/>
                <a:cs typeface="Times New Roman" panose="02020603050405020304" pitchFamily="18" charset="0"/>
              </a:rPr>
              <a:t>Örnek 6’da başlangıç konumunda içinde iki, iki ve bir taş bulunduran üçtaş yığını olan nim için oyun ağacı oluşturmuştuk. Şekil 7’de, bu oyun ağacının düğümlerinin değerlerini göster­mekteyiz. </a:t>
            </a:r>
          </a:p>
          <a:p>
            <a:pPr eaLnBrk="1" hangingPunct="1">
              <a:spcBef>
                <a:spcPct val="0"/>
              </a:spcBef>
              <a:buClrTx/>
              <a:buSzTx/>
              <a:buFont typeface="Arial" panose="020B0604020202020204" pitchFamily="34" charset="0"/>
              <a:buChar char="•"/>
            </a:pPr>
            <a:r>
              <a:rPr lang="tr-TR" altLang="tr-TR" sz="2000">
                <a:latin typeface="Calibri" panose="020F0502020204030204" pitchFamily="34" charset="0"/>
                <a:ea typeface="Calibri" panose="020F0502020204030204" pitchFamily="34" charset="0"/>
                <a:cs typeface="Times New Roman" panose="02020603050405020304" pitchFamily="18" charset="0"/>
              </a:rPr>
              <a:t>Düğümlerin bu değerleri, yaprakların değerlerini kullanarak ve her anda bir seviye yukarısı ile çalışarak hesaplanmıştır. </a:t>
            </a:r>
          </a:p>
          <a:p>
            <a:pPr eaLnBrk="1" hangingPunct="1">
              <a:spcBef>
                <a:spcPct val="0"/>
              </a:spcBef>
              <a:buClrTx/>
              <a:buSzTx/>
              <a:buFont typeface="Arial" panose="020B0604020202020204" pitchFamily="34" charset="0"/>
              <a:buChar char="•"/>
            </a:pPr>
            <a:r>
              <a:rPr lang="tr-TR" altLang="tr-TR" sz="2000">
                <a:latin typeface="Calibri" panose="020F0502020204030204" pitchFamily="34" charset="0"/>
                <a:ea typeface="Calibri" panose="020F0502020204030204" pitchFamily="34" charset="0"/>
                <a:cs typeface="Times New Roman" panose="02020603050405020304" pitchFamily="18" charset="0"/>
              </a:rPr>
              <a:t>Bu şeklin sağ tarafında, her seviyedeki bir iç düğümün değerini bulmak için çocukların değerlerinin en büyüğünü mü en küçüğünü mü kullandığımızı belirtmekteyiz. </a:t>
            </a:r>
          </a:p>
          <a:p>
            <a:pPr eaLnBrk="1" hangingPunct="1">
              <a:spcBef>
                <a:spcPct val="0"/>
              </a:spcBef>
              <a:buClrTx/>
              <a:buSzTx/>
              <a:buFont typeface="Arial" panose="020B0604020202020204" pitchFamily="34" charset="0"/>
              <a:buChar char="•"/>
            </a:pPr>
            <a:r>
              <a:rPr lang="tr-TR" altLang="tr-TR" sz="2000">
                <a:latin typeface="Calibri" panose="020F0502020204030204" pitchFamily="34" charset="0"/>
                <a:ea typeface="Calibri" panose="020F0502020204030204" pitchFamily="34" charset="0"/>
                <a:cs typeface="Times New Roman" panose="02020603050405020304" pitchFamily="18" charset="0"/>
              </a:rPr>
              <a:t>Örneğin, kökün çocuklarının değerlerini 1, —1 ve —1 olarak bulduktan sonra kökün değerini maks( 1 — 1, — 1) = 1 olarak buluruz. </a:t>
            </a:r>
          </a:p>
          <a:p>
            <a:pPr eaLnBrk="1" hangingPunct="1">
              <a:spcBef>
                <a:spcPct val="0"/>
              </a:spcBef>
              <a:buClrTx/>
              <a:buSzTx/>
              <a:buFont typeface="Arial" panose="020B0604020202020204" pitchFamily="34" charset="0"/>
              <a:buChar char="•"/>
            </a:pPr>
            <a:r>
              <a:rPr lang="tr-TR" altLang="tr-TR" sz="2000">
                <a:latin typeface="Calibri" panose="020F0502020204030204" pitchFamily="34" charset="0"/>
                <a:ea typeface="Calibri" panose="020F0502020204030204" pitchFamily="34" charset="0"/>
                <a:cs typeface="Times New Roman" panose="02020603050405020304" pitchFamily="18" charset="0"/>
              </a:rPr>
              <a:t>Kökün değeri 1 olduğu için her iki oyuncu da minmaks stratejisini izlerlerse birinci oyuncu kazanır.</a:t>
            </a:r>
            <a:endParaRPr lang="tr-TR" altLang="tr-TR" sz="2000">
              <a:ea typeface="Calibri" panose="020F0502020204030204" pitchFamily="34" charset="0"/>
              <a:cs typeface="Times New Roman" panose="02020603050405020304" pitchFamily="18" charset="0"/>
            </a:endParaRPr>
          </a:p>
        </p:txBody>
      </p:sp>
      <p:sp>
        <p:nvSpPr>
          <p:cNvPr id="56326" name="矩形 2"/>
          <p:cNvSpPr>
            <a:spLocks noChangeArrowheads="1"/>
          </p:cNvSpPr>
          <p:nvPr/>
        </p:nvSpPr>
        <p:spPr bwMode="auto">
          <a:xfrm>
            <a:off x="457200" y="393700"/>
            <a:ext cx="29479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b="1" u="sng">
                <a:solidFill>
                  <a:srgbClr val="008000"/>
                </a:solidFill>
              </a:rPr>
              <a:t>Oyun Ağaçları</a:t>
            </a:r>
            <a:endParaRPr lang="en-US" altLang="zh-TW" sz="2400"/>
          </a:p>
        </p:txBody>
      </p:sp>
      <p:sp>
        <p:nvSpPr>
          <p:cNvPr id="56327" name="Rectangle 2"/>
          <p:cNvSpPr>
            <a:spLocks noGrp="1" noChangeArrowheads="1"/>
          </p:cNvSpPr>
          <p:nvPr>
            <p:ph type="title"/>
          </p:nvPr>
        </p:nvSpPr>
        <p:spPr>
          <a:xfrm>
            <a:off x="5029200" y="76200"/>
            <a:ext cx="41148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2</a:t>
            </a:r>
            <a:r>
              <a:rPr lang="en-US" altLang="zh-TW" sz="2400" smtClean="0">
                <a:solidFill>
                  <a:srgbClr val="00B0F0"/>
                </a:solidFill>
              </a:rPr>
              <a:t> </a:t>
            </a:r>
            <a:r>
              <a:rPr lang="tr-TR" altLang="zh-TW" sz="2400" smtClean="0">
                <a:solidFill>
                  <a:srgbClr val="00B0F0"/>
                </a:solidFill>
              </a:rPr>
              <a:t>Ağaçların Uygulamaları</a:t>
            </a:r>
            <a:endParaRPr lang="en-US" altLang="zh-TW" sz="2400" smtClean="0">
              <a:solidFill>
                <a:srgbClr val="00B0F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04800" y="304800"/>
            <a:ext cx="8229600" cy="762000"/>
          </a:xfrm>
        </p:spPr>
        <p:txBody>
          <a:bodyPr/>
          <a:lstStyle/>
          <a:p>
            <a:pPr eaLnBrk="1" hangingPunct="1"/>
            <a:r>
              <a:rPr lang="en-US" altLang="zh-TW" sz="4000" smtClean="0"/>
              <a:t>1</a:t>
            </a:r>
            <a:r>
              <a:rPr lang="tr-TR" altLang="zh-TW" sz="4000" smtClean="0"/>
              <a:t>1</a:t>
            </a:r>
            <a:r>
              <a:rPr lang="en-US" altLang="zh-TW" sz="4000" smtClean="0"/>
              <a:t>.3 </a:t>
            </a:r>
            <a:r>
              <a:rPr lang="tr-TR" altLang="zh-TW" sz="4000" smtClean="0"/>
              <a:t>Ağaçta Gezinti</a:t>
            </a:r>
            <a:endParaRPr lang="en-US" altLang="zh-TW" sz="4000" smtClean="0"/>
          </a:p>
        </p:txBody>
      </p:sp>
      <p:sp>
        <p:nvSpPr>
          <p:cNvPr id="57347" name="矩形 3"/>
          <p:cNvSpPr>
            <a:spLocks noChangeArrowheads="1"/>
          </p:cNvSpPr>
          <p:nvPr/>
        </p:nvSpPr>
        <p:spPr bwMode="auto">
          <a:xfrm>
            <a:off x="228600" y="990600"/>
            <a:ext cx="86582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2000"/>
              <a:t>Sıralı köklü ağaçlar genellikle bilgi depolamak için kullanılırlar. </a:t>
            </a:r>
          </a:p>
          <a:p>
            <a:pPr eaLnBrk="1" hangingPunct="1">
              <a:spcBef>
                <a:spcPct val="0"/>
              </a:spcBef>
              <a:buClrTx/>
              <a:buSzTx/>
              <a:buFontTx/>
              <a:buNone/>
            </a:pPr>
            <a:r>
              <a:rPr lang="tr-TR" altLang="tr-TR" sz="2000"/>
              <a:t>Veriye erişmek için bir sıralı köklü ağacın her düğümünü ziyaret etmek için </a:t>
            </a:r>
          </a:p>
          <a:p>
            <a:pPr eaLnBrk="1" hangingPunct="1">
              <a:spcBef>
                <a:spcPct val="0"/>
              </a:spcBef>
              <a:buClrTx/>
              <a:buSzTx/>
              <a:buFontTx/>
              <a:buNone/>
            </a:pPr>
            <a:r>
              <a:rPr lang="tr-TR" altLang="tr-TR" sz="2000"/>
              <a:t>prosedürlere ihtiyacımız vardır</a:t>
            </a:r>
            <a:endParaRPr lang="zh-TW" altLang="en-US" sz="1400"/>
          </a:p>
        </p:txBody>
      </p:sp>
      <p:sp>
        <p:nvSpPr>
          <p:cNvPr id="5" name="矩形 4"/>
          <p:cNvSpPr/>
          <p:nvPr/>
        </p:nvSpPr>
        <p:spPr>
          <a:xfrm>
            <a:off x="228600" y="1905000"/>
            <a:ext cx="3897313" cy="492125"/>
          </a:xfrm>
          <a:prstGeom prst="rect">
            <a:avLst/>
          </a:prstGeom>
        </p:spPr>
        <p:txBody>
          <a:bodyPr wrap="none">
            <a:spAutoFit/>
          </a:bodyPr>
          <a:lstStyle/>
          <a:p>
            <a:pPr eaLnBrk="1" hangingPunct="1">
              <a:defRPr/>
            </a:pPr>
            <a:r>
              <a:rPr lang="tr-TR" altLang="zh-TW" sz="2600" b="1" u="sng" kern="0" dirty="0">
                <a:solidFill>
                  <a:srgbClr val="008000"/>
                </a:solidFill>
                <a:latin typeface="Arial"/>
                <a:ea typeface="新細明體"/>
              </a:rPr>
              <a:t>Evrensel Adres Sistemi</a:t>
            </a:r>
            <a:endParaRPr lang="zh-TW" altLang="en-US" b="1" u="sng" dirty="0">
              <a:solidFill>
                <a:srgbClr val="008000"/>
              </a:solidFill>
              <a:latin typeface="Arial" charset="0"/>
            </a:endParaRPr>
          </a:p>
        </p:txBody>
      </p:sp>
      <p:sp>
        <p:nvSpPr>
          <p:cNvPr id="7" name="矩形 6"/>
          <p:cNvSpPr/>
          <p:nvPr/>
        </p:nvSpPr>
        <p:spPr>
          <a:xfrm>
            <a:off x="152400" y="2438400"/>
            <a:ext cx="8991600" cy="2092325"/>
          </a:xfrm>
          <a:prstGeom prst="rect">
            <a:avLst/>
          </a:prstGeom>
        </p:spPr>
        <p:txBody>
          <a:bodyPr>
            <a:spAutoFit/>
          </a:bodyPr>
          <a:lstStyle/>
          <a:p>
            <a:pPr eaLnBrk="1" hangingPunct="1">
              <a:defRPr/>
            </a:pPr>
            <a:r>
              <a:rPr lang="tr-TR" altLang="zh-TW" sz="2600" kern="0" dirty="0">
                <a:solidFill>
                  <a:srgbClr val="3333CC"/>
                </a:solidFill>
                <a:latin typeface="Arial"/>
                <a:ea typeface="新細明體"/>
              </a:rPr>
              <a:t>Düğümleri Etiketleme</a:t>
            </a:r>
            <a:r>
              <a:rPr lang="en-US" altLang="zh-TW" sz="2600" kern="0" dirty="0">
                <a:solidFill>
                  <a:srgbClr val="3333CC"/>
                </a:solidFill>
                <a:latin typeface="Arial"/>
                <a:ea typeface="新細明體"/>
              </a:rPr>
              <a:t>:</a:t>
            </a:r>
          </a:p>
          <a:p>
            <a:pPr marL="514350" indent="-514350" eaLnBrk="1" hangingPunct="1">
              <a:buFontTx/>
              <a:buAutoNum type="arabicPeriod"/>
              <a:defRPr/>
            </a:pPr>
            <a:r>
              <a:rPr lang="tr-TR" altLang="zh-TW" sz="2600" kern="0" dirty="0">
                <a:solidFill>
                  <a:srgbClr val="000000"/>
                </a:solidFill>
                <a:latin typeface="Arial"/>
                <a:ea typeface="新細明體"/>
              </a:rPr>
              <a:t>kök</a:t>
            </a:r>
            <a:r>
              <a:rPr lang="en-US" altLang="zh-TW" sz="2600" kern="0" dirty="0">
                <a:solidFill>
                  <a:srgbClr val="000000"/>
                </a:solidFill>
                <a:latin typeface="Arial"/>
                <a:ea typeface="新細明體"/>
                <a:sym typeface="Symbol"/>
              </a:rPr>
              <a:t> 0, </a:t>
            </a:r>
            <a:r>
              <a:rPr lang="en-US" altLang="zh-TW" sz="2600" i="1" kern="0" dirty="0">
                <a:solidFill>
                  <a:srgbClr val="000000"/>
                </a:solidFill>
                <a:latin typeface="Times New Roman" pitchFamily="18" charset="0"/>
                <a:ea typeface="新細明體"/>
                <a:cs typeface="Times New Roman" pitchFamily="18" charset="0"/>
                <a:sym typeface="Symbol"/>
              </a:rPr>
              <a:t>k</a:t>
            </a:r>
            <a:r>
              <a:rPr lang="en-US" altLang="zh-TW" sz="2600" kern="0" dirty="0">
                <a:solidFill>
                  <a:srgbClr val="000000"/>
                </a:solidFill>
                <a:latin typeface="Arial"/>
                <a:ea typeface="新細明體"/>
                <a:sym typeface="Symbol"/>
              </a:rPr>
              <a:t> </a:t>
            </a:r>
            <a:r>
              <a:rPr lang="tr-TR" altLang="zh-TW" sz="2600" kern="0" dirty="0">
                <a:solidFill>
                  <a:srgbClr val="000000"/>
                </a:solidFill>
                <a:latin typeface="Arial"/>
                <a:ea typeface="新細明體"/>
                <a:sym typeface="Symbol"/>
              </a:rPr>
              <a:t>tane çocuğu(seviye 1 ’deki)</a:t>
            </a:r>
            <a:r>
              <a:rPr lang="en-US" altLang="zh-TW" sz="2600" kern="0" dirty="0">
                <a:solidFill>
                  <a:srgbClr val="000000"/>
                </a:solidFill>
                <a:latin typeface="Arial"/>
                <a:ea typeface="新細明體"/>
                <a:sym typeface="Symbol"/>
              </a:rPr>
              <a:t>  </a:t>
            </a:r>
            <a:r>
              <a:rPr lang="en-US" altLang="zh-TW" sz="2600" kern="0" dirty="0">
                <a:solidFill>
                  <a:srgbClr val="000000"/>
                </a:solidFill>
                <a:latin typeface="Times New Roman" pitchFamily="18" charset="0"/>
                <a:ea typeface="新細明體"/>
                <a:cs typeface="Times New Roman" pitchFamily="18" charset="0"/>
                <a:sym typeface="Symbol"/>
              </a:rPr>
              <a:t>1, 2, …, </a:t>
            </a:r>
            <a:r>
              <a:rPr lang="en-US" altLang="zh-TW" sz="2600" i="1" kern="0" dirty="0">
                <a:solidFill>
                  <a:srgbClr val="000000"/>
                </a:solidFill>
                <a:latin typeface="Times New Roman" pitchFamily="18" charset="0"/>
                <a:ea typeface="新細明體"/>
                <a:cs typeface="Times New Roman" pitchFamily="18" charset="0"/>
                <a:sym typeface="Symbol"/>
              </a:rPr>
              <a:t>k</a:t>
            </a:r>
            <a:r>
              <a:rPr lang="en-US" altLang="zh-TW" sz="2600" kern="0" dirty="0">
                <a:solidFill>
                  <a:srgbClr val="000000"/>
                </a:solidFill>
                <a:latin typeface="Times New Roman" pitchFamily="18" charset="0"/>
                <a:ea typeface="新細明體"/>
                <a:cs typeface="Times New Roman" pitchFamily="18" charset="0"/>
                <a:sym typeface="Symbol"/>
              </a:rPr>
              <a:t> </a:t>
            </a:r>
            <a:r>
              <a:rPr lang="en-US" altLang="zh-TW" sz="2600" kern="0" dirty="0">
                <a:solidFill>
                  <a:srgbClr val="000000"/>
                </a:solidFill>
                <a:latin typeface="Arial"/>
                <a:ea typeface="新細明體"/>
                <a:sym typeface="Symbol"/>
              </a:rPr>
              <a:t>(</a:t>
            </a:r>
            <a:r>
              <a:rPr lang="tr-TR" altLang="zh-TW" sz="2600" kern="0" dirty="0">
                <a:solidFill>
                  <a:srgbClr val="000000"/>
                </a:solidFill>
                <a:latin typeface="Arial"/>
                <a:ea typeface="新細明體"/>
                <a:sym typeface="Symbol"/>
              </a:rPr>
              <a:t>soldan sağa doğru</a:t>
            </a:r>
            <a:r>
              <a:rPr lang="en-US" altLang="zh-TW" sz="2600" kern="0" dirty="0">
                <a:solidFill>
                  <a:srgbClr val="000000"/>
                </a:solidFill>
                <a:latin typeface="Arial"/>
                <a:ea typeface="新細明體"/>
                <a:sym typeface="Symbol"/>
              </a:rPr>
              <a:t>)</a:t>
            </a:r>
          </a:p>
          <a:p>
            <a:pPr marL="514350" indent="-514350" eaLnBrk="1" hangingPunct="1">
              <a:buFontTx/>
              <a:buAutoNum type="arabicPeriod"/>
              <a:defRPr/>
            </a:pPr>
            <a:r>
              <a:rPr lang="tr-TR" altLang="zh-TW" sz="2600" kern="0" dirty="0">
                <a:solidFill>
                  <a:srgbClr val="000000"/>
                </a:solidFill>
                <a:latin typeface="Arial"/>
                <a:ea typeface="新細明體"/>
                <a:sym typeface="Symbol"/>
              </a:rPr>
              <a:t>Seviye</a:t>
            </a:r>
            <a:r>
              <a:rPr lang="en-US" altLang="zh-TW" sz="2600" kern="0" dirty="0">
                <a:solidFill>
                  <a:srgbClr val="000000"/>
                </a:solidFill>
                <a:latin typeface="Arial"/>
                <a:ea typeface="新細明體"/>
                <a:sym typeface="Symbol"/>
              </a:rPr>
              <a:t> </a:t>
            </a:r>
            <a:r>
              <a:rPr lang="en-US" altLang="zh-TW" sz="2600" i="1" kern="0" dirty="0">
                <a:solidFill>
                  <a:srgbClr val="000000"/>
                </a:solidFill>
                <a:latin typeface="Times New Roman" pitchFamily="18" charset="0"/>
                <a:ea typeface="新細明體"/>
                <a:cs typeface="Times New Roman" pitchFamily="18" charset="0"/>
                <a:sym typeface="Symbol"/>
              </a:rPr>
              <a:t>n </a:t>
            </a:r>
            <a:r>
              <a:rPr lang="tr-TR" altLang="zh-TW" sz="2600" kern="0" dirty="0">
                <a:solidFill>
                  <a:srgbClr val="000000"/>
                </a:solidFill>
                <a:latin typeface="Arial"/>
                <a:ea typeface="新細明體"/>
                <a:sym typeface="Symbol"/>
              </a:rPr>
              <a:t>‘deki etiketi </a:t>
            </a:r>
            <a:r>
              <a:rPr lang="en-US" altLang="zh-TW" sz="2600" i="1" kern="0" dirty="0">
                <a:solidFill>
                  <a:srgbClr val="000000"/>
                </a:solidFill>
                <a:latin typeface="Times New Roman" pitchFamily="18" charset="0"/>
                <a:ea typeface="新細明體"/>
                <a:cs typeface="Times New Roman" pitchFamily="18" charset="0"/>
                <a:sym typeface="Symbol"/>
              </a:rPr>
              <a:t>A</a:t>
            </a:r>
            <a:r>
              <a:rPr lang="tr-TR" altLang="zh-TW" sz="2600" kern="0" dirty="0">
                <a:solidFill>
                  <a:srgbClr val="000000"/>
                </a:solidFill>
                <a:latin typeface="Arial"/>
                <a:ea typeface="新細明體"/>
                <a:sym typeface="Symbol"/>
              </a:rPr>
              <a:t> olan her </a:t>
            </a:r>
            <a:r>
              <a:rPr lang="en-US" altLang="zh-TW" sz="2600" i="1" kern="0" dirty="0">
                <a:solidFill>
                  <a:srgbClr val="000000"/>
                </a:solidFill>
                <a:latin typeface="Times New Roman" pitchFamily="18" charset="0"/>
                <a:ea typeface="新細明體"/>
                <a:cs typeface="Times New Roman" pitchFamily="18" charset="0"/>
                <a:sym typeface="Symbol"/>
              </a:rPr>
              <a:t>v</a:t>
            </a:r>
            <a:r>
              <a:rPr lang="en-US" altLang="zh-TW" sz="2600" kern="0" dirty="0">
                <a:solidFill>
                  <a:srgbClr val="000000"/>
                </a:solidFill>
                <a:latin typeface="Arial"/>
                <a:ea typeface="新細明體"/>
                <a:sym typeface="Symbol"/>
              </a:rPr>
              <a:t> </a:t>
            </a:r>
            <a:r>
              <a:rPr lang="tr-TR" altLang="zh-TW" sz="2600" kern="0" dirty="0">
                <a:solidFill>
                  <a:srgbClr val="000000"/>
                </a:solidFill>
                <a:latin typeface="Arial"/>
                <a:ea typeface="新細明體"/>
                <a:sym typeface="Symbol"/>
              </a:rPr>
              <a:t>düğümü için</a:t>
            </a:r>
            <a:r>
              <a:rPr lang="en-US" altLang="zh-TW" sz="2600" kern="0" dirty="0">
                <a:solidFill>
                  <a:srgbClr val="000000"/>
                </a:solidFill>
                <a:latin typeface="Arial"/>
                <a:ea typeface="新細明體"/>
                <a:sym typeface="Symbol"/>
              </a:rPr>
              <a:t>, </a:t>
            </a:r>
            <a:br>
              <a:rPr lang="en-US" altLang="zh-TW" sz="2600" kern="0" dirty="0">
                <a:solidFill>
                  <a:srgbClr val="000000"/>
                </a:solidFill>
                <a:latin typeface="Arial"/>
                <a:ea typeface="新細明體"/>
                <a:sym typeface="Symbol"/>
              </a:rPr>
            </a:br>
            <a:r>
              <a:rPr lang="en-US" altLang="zh-TW" sz="2600" i="1" kern="0" dirty="0">
                <a:solidFill>
                  <a:srgbClr val="000000"/>
                </a:solidFill>
                <a:latin typeface="Times New Roman" pitchFamily="18" charset="0"/>
                <a:ea typeface="新細明體"/>
                <a:cs typeface="Times New Roman" pitchFamily="18" charset="0"/>
                <a:sym typeface="Symbol"/>
              </a:rPr>
              <a:t>k</a:t>
            </a:r>
            <a:r>
              <a:rPr lang="en-US" altLang="zh-TW" sz="2600" kern="0" dirty="0">
                <a:solidFill>
                  <a:srgbClr val="000000"/>
                </a:solidFill>
                <a:latin typeface="Arial"/>
                <a:ea typeface="新細明體"/>
                <a:sym typeface="Symbol"/>
              </a:rPr>
              <a:t> </a:t>
            </a:r>
            <a:r>
              <a:rPr lang="tr-TR" altLang="zh-TW" sz="2600" kern="0" dirty="0">
                <a:solidFill>
                  <a:srgbClr val="000000"/>
                </a:solidFill>
                <a:latin typeface="Arial"/>
                <a:ea typeface="新細明體"/>
                <a:sym typeface="Symbol"/>
              </a:rPr>
              <a:t>tane çocuğu</a:t>
            </a:r>
            <a:r>
              <a:rPr lang="en-US" altLang="zh-TW" sz="2600" kern="0" dirty="0">
                <a:solidFill>
                  <a:srgbClr val="000000"/>
                </a:solidFill>
                <a:latin typeface="Arial"/>
                <a:ea typeface="新細明體"/>
                <a:sym typeface="Symbol"/>
              </a:rPr>
              <a:t>  </a:t>
            </a:r>
            <a:r>
              <a:rPr lang="en-US" altLang="zh-TW" sz="2600" i="1" kern="0" dirty="0">
                <a:solidFill>
                  <a:srgbClr val="000000"/>
                </a:solidFill>
                <a:latin typeface="Times New Roman" pitchFamily="18" charset="0"/>
                <a:ea typeface="新細明體"/>
                <a:cs typeface="Times New Roman" pitchFamily="18" charset="0"/>
                <a:sym typeface="Symbol"/>
              </a:rPr>
              <a:t>A</a:t>
            </a:r>
            <a:r>
              <a:rPr lang="en-US" altLang="zh-TW" sz="2600" kern="0" dirty="0">
                <a:solidFill>
                  <a:srgbClr val="000000"/>
                </a:solidFill>
                <a:latin typeface="Times New Roman" pitchFamily="18" charset="0"/>
                <a:ea typeface="新細明體"/>
                <a:cs typeface="Times New Roman" pitchFamily="18" charset="0"/>
                <a:sym typeface="Symbol"/>
              </a:rPr>
              <a:t>.1, </a:t>
            </a:r>
            <a:r>
              <a:rPr lang="en-US" altLang="zh-TW" sz="2600" i="1" kern="0" dirty="0">
                <a:solidFill>
                  <a:srgbClr val="000000"/>
                </a:solidFill>
                <a:latin typeface="Times New Roman" pitchFamily="18" charset="0"/>
                <a:ea typeface="新細明體"/>
                <a:cs typeface="Times New Roman" pitchFamily="18" charset="0"/>
                <a:sym typeface="Symbol"/>
              </a:rPr>
              <a:t>A</a:t>
            </a:r>
            <a:r>
              <a:rPr lang="en-US" altLang="zh-TW" sz="2600" kern="0" dirty="0">
                <a:solidFill>
                  <a:srgbClr val="000000"/>
                </a:solidFill>
                <a:latin typeface="Times New Roman" pitchFamily="18" charset="0"/>
                <a:ea typeface="新細明體"/>
                <a:cs typeface="Times New Roman" pitchFamily="18" charset="0"/>
                <a:sym typeface="Symbol"/>
              </a:rPr>
              <a:t>.2, …, </a:t>
            </a:r>
            <a:r>
              <a:rPr lang="en-US" altLang="zh-TW" sz="2600" i="1" kern="0" dirty="0" err="1">
                <a:solidFill>
                  <a:srgbClr val="000000"/>
                </a:solidFill>
                <a:latin typeface="Times New Roman" pitchFamily="18" charset="0"/>
                <a:ea typeface="新細明體"/>
                <a:cs typeface="Times New Roman" pitchFamily="18" charset="0"/>
                <a:sym typeface="Symbol"/>
              </a:rPr>
              <a:t>A.k</a:t>
            </a:r>
            <a:r>
              <a:rPr lang="tr-TR" altLang="zh-TW" sz="2600" i="1" kern="0" baseline="-25000" dirty="0">
                <a:solidFill>
                  <a:srgbClr val="000000"/>
                </a:solidFill>
                <a:latin typeface="Times New Roman" pitchFamily="18" charset="0"/>
                <a:ea typeface="新細明體"/>
                <a:cs typeface="Times New Roman" pitchFamily="18" charset="0"/>
                <a:sym typeface="Symbol"/>
              </a:rPr>
              <a:t>v</a:t>
            </a:r>
            <a:r>
              <a:rPr lang="en-US" altLang="zh-TW" sz="2600" kern="0" dirty="0">
                <a:solidFill>
                  <a:srgbClr val="000000"/>
                </a:solidFill>
                <a:latin typeface="Arial"/>
                <a:ea typeface="新細明體"/>
                <a:sym typeface="Symbol"/>
              </a:rPr>
              <a:t> (</a:t>
            </a:r>
            <a:r>
              <a:rPr lang="tr-TR" altLang="zh-TW" sz="2600" kern="0" dirty="0">
                <a:solidFill>
                  <a:srgbClr val="000000"/>
                </a:solidFill>
                <a:latin typeface="Arial"/>
                <a:ea typeface="新細明體"/>
                <a:sym typeface="Symbol"/>
              </a:rPr>
              <a:t>soldan sağa doğru</a:t>
            </a:r>
            <a:r>
              <a:rPr lang="en-US" altLang="zh-TW" sz="2600" kern="0" dirty="0">
                <a:solidFill>
                  <a:srgbClr val="000000"/>
                </a:solidFill>
                <a:latin typeface="Arial"/>
                <a:ea typeface="新細明體"/>
                <a:sym typeface="Symbol"/>
              </a:rPr>
              <a:t>).</a:t>
            </a:r>
            <a:endParaRPr lang="zh-TW" altLang="en-US" sz="2600" kern="0" dirty="0">
              <a:solidFill>
                <a:srgbClr val="000000"/>
              </a:solidFill>
              <a:latin typeface="Arial"/>
              <a:ea typeface="新細明體"/>
              <a:sym typeface="Symbol"/>
            </a:endParaRPr>
          </a:p>
        </p:txBody>
      </p:sp>
      <p:sp>
        <p:nvSpPr>
          <p:cNvPr id="8" name="矩形 7"/>
          <p:cNvSpPr>
            <a:spLocks noRot="1" noChangeAspect="1" noMove="1" noResize="1" noEditPoints="1" noAdjustHandles="1" noChangeArrowheads="1" noChangeShapeType="1" noTextEdit="1"/>
          </p:cNvSpPr>
          <p:nvPr/>
        </p:nvSpPr>
        <p:spPr>
          <a:xfrm>
            <a:off x="152400" y="4560887"/>
            <a:ext cx="8915400" cy="2215991"/>
          </a:xfrm>
          <a:prstGeom prst="rect">
            <a:avLst/>
          </a:prstGeom>
          <a:blipFill rotWithShape="0">
            <a:blip r:embed="rId2"/>
            <a:stretch>
              <a:fillRect l="-1230" t="-1099" b="-4121"/>
            </a:stretch>
          </a:blipFill>
        </p:spPr>
        <p:txBody>
          <a:bodyPr/>
          <a:lstStyle/>
          <a:p>
            <a:pPr>
              <a:defRPr/>
            </a:pPr>
            <a:r>
              <a:rPr lang="tr-TR" dirty="0">
                <a:noFill/>
              </a:rPr>
              <a:t> </a:t>
            </a:r>
          </a:p>
        </p:txBody>
      </p:sp>
      <p:sp>
        <p:nvSpPr>
          <p:cNvPr id="57351" name="投影片編號版面配置區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58770610-0B5B-4F8E-AF45-AF0CE8402D09}" type="slidenum">
              <a:rPr kumimoji="0" lang="en-US" altLang="zh-TW" sz="1200" smtClean="0">
                <a:latin typeface="Times New Roman" panose="02020603050405020304" pitchFamily="18" charset="0"/>
              </a:rPr>
              <a:pPr>
                <a:spcBef>
                  <a:spcPct val="0"/>
                </a:spcBef>
                <a:buClrTx/>
                <a:buSzTx/>
                <a:buFontTx/>
                <a:buNone/>
              </a:pPr>
              <a:t>41</a:t>
            </a:fld>
            <a:endParaRPr kumimoji="0" lang="en-US" altLang="zh-TW" sz="1200" smtClean="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4800" y="457200"/>
            <a:ext cx="1428750" cy="492125"/>
          </a:xfrm>
          <a:prstGeom prst="rect">
            <a:avLst/>
          </a:prstGeom>
        </p:spPr>
        <p:txBody>
          <a:bodyPr wrap="none">
            <a:spAutoFit/>
          </a:bodyPr>
          <a:lstStyle/>
          <a:p>
            <a:pPr eaLnBrk="1" hangingPunct="1">
              <a:defRPr/>
            </a:pPr>
            <a:r>
              <a:rPr lang="tr-TR" altLang="zh-TW" sz="2600" b="1" kern="0" dirty="0">
                <a:solidFill>
                  <a:srgbClr val="008000"/>
                </a:solidFill>
                <a:latin typeface="Arial"/>
                <a:ea typeface="新細明體"/>
              </a:rPr>
              <a:t>Örnek </a:t>
            </a:r>
            <a:r>
              <a:rPr lang="en-US" altLang="zh-TW" sz="2600" b="1" kern="0" dirty="0">
                <a:solidFill>
                  <a:srgbClr val="008000"/>
                </a:solidFill>
                <a:latin typeface="Arial"/>
                <a:ea typeface="新細明體"/>
              </a:rPr>
              <a:t>1</a:t>
            </a:r>
            <a:endParaRPr lang="zh-TW" altLang="en-US" dirty="0">
              <a:latin typeface="Arial" charset="0"/>
            </a:endParaRPr>
          </a:p>
        </p:txBody>
      </p:sp>
      <p:sp>
        <p:nvSpPr>
          <p:cNvPr id="6" name="矩形 5"/>
          <p:cNvSpPr/>
          <p:nvPr/>
        </p:nvSpPr>
        <p:spPr>
          <a:xfrm>
            <a:off x="228600" y="5334000"/>
            <a:ext cx="8682038" cy="1108075"/>
          </a:xfrm>
          <a:prstGeom prst="rect">
            <a:avLst/>
          </a:prstGeom>
        </p:spPr>
        <p:txBody>
          <a:bodyPr>
            <a:spAutoFit/>
          </a:bodyPr>
          <a:lstStyle/>
          <a:p>
            <a:pPr eaLnBrk="1" hangingPunct="1">
              <a:defRPr/>
            </a:pPr>
            <a:r>
              <a:rPr lang="tr-TR" altLang="zh-TW" sz="2600" kern="0" dirty="0">
                <a:latin typeface="Arial"/>
                <a:ea typeface="新細明體"/>
              </a:rPr>
              <a:t>Sözlük Sıralaması</a:t>
            </a:r>
            <a:r>
              <a:rPr lang="en-US" altLang="zh-TW" sz="2600" kern="0" dirty="0">
                <a:latin typeface="Arial"/>
                <a:ea typeface="新細明體"/>
              </a:rPr>
              <a:t>: </a:t>
            </a:r>
            <a:br>
              <a:rPr lang="en-US" altLang="zh-TW" sz="2600" kern="0" dirty="0">
                <a:latin typeface="Arial"/>
                <a:ea typeface="新細明體"/>
              </a:rPr>
            </a:br>
            <a:r>
              <a:rPr lang="en-US" altLang="zh-TW" sz="2000" kern="0" dirty="0">
                <a:latin typeface="Times New Roman" pitchFamily="18" charset="0"/>
                <a:ea typeface="新細明體"/>
                <a:cs typeface="Times New Roman" pitchFamily="18" charset="0"/>
              </a:rPr>
              <a:t>0 &lt; 1&lt;1.1 &lt; 1.2 &lt; 1.3 &lt; 2 &lt; 3 &lt; 3.1 &lt; 3.1.1 &lt; 3.1.2 &lt; 3.1.2.1 &lt; 3.1.2.2 &lt; 3.1.2.3 &lt; 3.1.2.4 &lt; 3.1.3 &lt; 3.2 &lt; 4 &lt; 4.1 &lt; 5 &lt; 5.1 &lt; 5.1.1 &lt; 5.2 &lt; 5.3</a:t>
            </a:r>
            <a:endParaRPr lang="zh-TW" altLang="en-US" sz="2000" dirty="0">
              <a:latin typeface="Times New Roman" pitchFamily="18" charset="0"/>
              <a:cs typeface="Times New Roman" pitchFamily="18" charset="0"/>
            </a:endParaRPr>
          </a:p>
        </p:txBody>
      </p:sp>
      <p:sp>
        <p:nvSpPr>
          <p:cNvPr id="58372"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A3C4F33A-C37E-4621-94C3-9C68779B13D4}" type="slidenum">
              <a:rPr kumimoji="0" lang="en-US" altLang="zh-TW" sz="1200" smtClean="0">
                <a:latin typeface="Times New Roman" panose="02020603050405020304" pitchFamily="18" charset="0"/>
              </a:rPr>
              <a:pPr>
                <a:spcBef>
                  <a:spcPct val="0"/>
                </a:spcBef>
                <a:buClrTx/>
                <a:buSzTx/>
                <a:buFontTx/>
                <a:buNone/>
              </a:pPr>
              <a:t>42</a:t>
            </a:fld>
            <a:endParaRPr kumimoji="0" lang="en-US" altLang="zh-TW" sz="1200" smtClean="0">
              <a:latin typeface="Times New Roman" panose="02020603050405020304" pitchFamily="18" charset="0"/>
            </a:endParaRPr>
          </a:p>
        </p:txBody>
      </p:sp>
      <p:graphicFrame>
        <p:nvGraphicFramePr>
          <p:cNvPr id="58373" name="Nesne 1"/>
          <p:cNvGraphicFramePr>
            <a:graphicFrameLocks noChangeAspect="1"/>
          </p:cNvGraphicFramePr>
          <p:nvPr/>
        </p:nvGraphicFramePr>
        <p:xfrm>
          <a:off x="1019175" y="304800"/>
          <a:ext cx="4695825" cy="4781550"/>
        </p:xfrm>
        <a:graphic>
          <a:graphicData uri="http://schemas.openxmlformats.org/presentationml/2006/ole">
            <mc:AlternateContent xmlns:mc="http://schemas.openxmlformats.org/markup-compatibility/2006">
              <mc:Choice xmlns:v="urn:schemas-microsoft-com:vml" Requires="v">
                <p:oleObj spid="_x0000_s58376" name="Visio" r:id="rId3" imgW="4695739" imgH="4781412" progId="Visio.Drawing.15">
                  <p:embed/>
                </p:oleObj>
              </mc:Choice>
              <mc:Fallback>
                <p:oleObj name="Visio" r:id="rId3" imgW="4695739" imgH="4781412" progId="Visio.Drawing.15">
                  <p:embed/>
                  <p:pic>
                    <p:nvPicPr>
                      <p:cNvPr id="0" name="Nesn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175" y="304800"/>
                        <a:ext cx="46958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4" name="Dikdörtgen 2"/>
          <p:cNvSpPr>
            <a:spLocks noChangeArrowheads="1"/>
          </p:cNvSpPr>
          <p:nvPr/>
        </p:nvSpPr>
        <p:spPr bwMode="auto">
          <a:xfrm>
            <a:off x="609600" y="4964113"/>
            <a:ext cx="653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1</a:t>
            </a:r>
            <a:r>
              <a:rPr lang="tr-TR" altLang="tr-TR" sz="1800" b="1">
                <a:latin typeface="Calibri" panose="020F0502020204030204" pitchFamily="34" charset="0"/>
                <a:ea typeface="Calibri" panose="020F0502020204030204" pitchFamily="34" charset="0"/>
                <a:cs typeface="Times New Roman" panose="02020603050405020304" pitchFamily="18" charset="0"/>
              </a:rPr>
              <a:t>   </a:t>
            </a:r>
            <a:r>
              <a:rPr lang="tr-TR" altLang="tr-TR" sz="1800">
                <a:latin typeface="Calibri" panose="020F0502020204030204" pitchFamily="34" charset="0"/>
                <a:ea typeface="Calibri" panose="020F0502020204030204" pitchFamily="34" charset="0"/>
                <a:cs typeface="Times New Roman" panose="02020603050405020304" pitchFamily="18" charset="0"/>
              </a:rPr>
              <a:t>Bir Sıralı Köklü Ağacın Evrensel Adres Sistemi.</a:t>
            </a:r>
            <a:endParaRPr lang="tr-TR" altLang="tr-TR" sz="1800">
              <a:ea typeface="Calibri" panose="020F0502020204030204" pitchFamily="34" charset="0"/>
              <a:cs typeface="Times New Roman" panose="02020603050405020304" pitchFamily="18" charset="0"/>
            </a:endParaRPr>
          </a:p>
        </p:txBody>
      </p:sp>
      <p:sp>
        <p:nvSpPr>
          <p:cNvPr id="58375" name="Rectangle 2"/>
          <p:cNvSpPr>
            <a:spLocks noGrp="1" noChangeArrowheads="1"/>
          </p:cNvSpPr>
          <p:nvPr>
            <p:ph type="title"/>
          </p:nvPr>
        </p:nvSpPr>
        <p:spPr>
          <a:xfrm>
            <a:off x="6300788" y="71438"/>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3</a:t>
            </a:r>
            <a:r>
              <a:rPr lang="en-US" altLang="zh-TW" sz="2400" smtClean="0">
                <a:solidFill>
                  <a:srgbClr val="00B0F0"/>
                </a:solidFill>
              </a:rPr>
              <a:t> </a:t>
            </a:r>
            <a:r>
              <a:rPr lang="tr-TR" altLang="zh-TW" sz="2400" smtClean="0">
                <a:solidFill>
                  <a:srgbClr val="00B0F0"/>
                </a:solidFill>
              </a:rPr>
              <a:t>Ağaçta gezinti</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4325" y="314325"/>
            <a:ext cx="3448050" cy="492125"/>
          </a:xfrm>
          <a:prstGeom prst="rect">
            <a:avLst/>
          </a:prstGeom>
        </p:spPr>
        <p:txBody>
          <a:bodyPr wrap="none">
            <a:spAutoFit/>
          </a:bodyPr>
          <a:lstStyle/>
          <a:p>
            <a:pPr eaLnBrk="1" hangingPunct="1">
              <a:defRPr/>
            </a:pPr>
            <a:r>
              <a:rPr lang="tr-TR" altLang="zh-TW" sz="2600" b="1" u="sng" kern="0" dirty="0">
                <a:solidFill>
                  <a:srgbClr val="008000"/>
                </a:solidFill>
                <a:latin typeface="Arial"/>
                <a:ea typeface="新細明體"/>
              </a:rPr>
              <a:t>Gezinti Algoritmaları</a:t>
            </a:r>
            <a:endParaRPr lang="zh-TW" altLang="en-US" b="1" u="sng" dirty="0">
              <a:solidFill>
                <a:srgbClr val="008000"/>
              </a:solidFill>
              <a:latin typeface="Arial" charset="0"/>
            </a:endParaRPr>
          </a:p>
        </p:txBody>
      </p:sp>
      <p:sp>
        <p:nvSpPr>
          <p:cNvPr id="4" name="矩形 3"/>
          <p:cNvSpPr/>
          <p:nvPr/>
        </p:nvSpPr>
        <p:spPr>
          <a:xfrm>
            <a:off x="312738" y="1295400"/>
            <a:ext cx="3192462" cy="492125"/>
          </a:xfrm>
          <a:prstGeom prst="rect">
            <a:avLst/>
          </a:prstGeom>
        </p:spPr>
        <p:txBody>
          <a:bodyPr wrap="none">
            <a:spAutoFit/>
          </a:bodyPr>
          <a:lstStyle/>
          <a:p>
            <a:pPr eaLnBrk="1" hangingPunct="1">
              <a:defRPr/>
            </a:pPr>
            <a:r>
              <a:rPr lang="tr-TR" altLang="zh-TW" sz="2600" i="1" kern="0" dirty="0">
                <a:solidFill>
                  <a:srgbClr val="00B0F0"/>
                </a:solidFill>
                <a:latin typeface="Arial"/>
                <a:ea typeface="新細明體"/>
              </a:rPr>
              <a:t>Önden Sıralı Gezinti</a:t>
            </a:r>
            <a:endParaRPr lang="zh-TW" altLang="en-US" i="1" dirty="0">
              <a:solidFill>
                <a:srgbClr val="00B0F0"/>
              </a:solidFill>
              <a:latin typeface="Arial" charset="0"/>
            </a:endParaRPr>
          </a:p>
        </p:txBody>
      </p:sp>
      <p:sp>
        <p:nvSpPr>
          <p:cNvPr id="59396"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46F6665A-DFD3-41F9-94BD-B226125296CE}" type="slidenum">
              <a:rPr kumimoji="0" lang="en-US" altLang="zh-TW" sz="1200" smtClean="0">
                <a:latin typeface="Times New Roman" panose="02020603050405020304" pitchFamily="18" charset="0"/>
              </a:rPr>
              <a:pPr>
                <a:spcBef>
                  <a:spcPct val="0"/>
                </a:spcBef>
                <a:buClrTx/>
                <a:buSzTx/>
                <a:buFontTx/>
                <a:buNone/>
              </a:pPr>
              <a:t>43</a:t>
            </a:fld>
            <a:endParaRPr kumimoji="0" lang="en-US" altLang="zh-TW" sz="1200" smtClean="0">
              <a:latin typeface="Times New Roman" panose="02020603050405020304" pitchFamily="18" charset="0"/>
            </a:endParaRPr>
          </a:p>
        </p:txBody>
      </p:sp>
      <p:sp>
        <p:nvSpPr>
          <p:cNvPr id="59397" name="矩形 2"/>
          <p:cNvSpPr>
            <a:spLocks noChangeArrowheads="1"/>
          </p:cNvSpPr>
          <p:nvPr/>
        </p:nvSpPr>
        <p:spPr bwMode="auto">
          <a:xfrm>
            <a:off x="390525" y="1595438"/>
            <a:ext cx="1752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2400" b="1">
                <a:solidFill>
                  <a:srgbClr val="008000"/>
                </a:solidFill>
              </a:rPr>
              <a:t>Tanım 1</a:t>
            </a:r>
            <a:endParaRPr lang="en-US" altLang="zh-TW" sz="1800"/>
          </a:p>
        </p:txBody>
      </p:sp>
      <p:sp>
        <p:nvSpPr>
          <p:cNvPr id="59398" name="Dikdörtgen 1"/>
          <p:cNvSpPr>
            <a:spLocks noChangeArrowheads="1"/>
          </p:cNvSpPr>
          <p:nvPr/>
        </p:nvSpPr>
        <p:spPr bwMode="auto">
          <a:xfrm>
            <a:off x="314325" y="1924050"/>
            <a:ext cx="8677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a:latin typeface="Calibri" panose="020F0502020204030204" pitchFamily="34" charset="0"/>
                <a:ea typeface="Calibri" panose="020F0502020204030204" pitchFamily="34" charset="0"/>
                <a:cs typeface="Times New Roman" panose="02020603050405020304" pitchFamily="18" charset="0"/>
              </a:rPr>
              <a:t>, kökü </a:t>
            </a:r>
            <a:r>
              <a:rPr lang="tr-TR" altLang="tr-TR" sz="1800" i="1">
                <a:latin typeface="Calibri" panose="020F0502020204030204" pitchFamily="34" charset="0"/>
                <a:ea typeface="Calibri" panose="020F0502020204030204" pitchFamily="34" charset="0"/>
                <a:cs typeface="Times New Roman" panose="02020603050405020304" pitchFamily="18" charset="0"/>
              </a:rPr>
              <a:t>r</a:t>
            </a:r>
            <a:r>
              <a:rPr lang="tr-TR" altLang="tr-TR" sz="1800">
                <a:latin typeface="Calibri" panose="020F0502020204030204" pitchFamily="34" charset="0"/>
                <a:ea typeface="Calibri" panose="020F0502020204030204" pitchFamily="34" charset="0"/>
                <a:cs typeface="Times New Roman" panose="02020603050405020304" pitchFamily="18" charset="0"/>
              </a:rPr>
              <a:t> olan sıralı bir köklü ağaç olsun. Eğer </a:t>
            </a: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a:latin typeface="Calibri" panose="020F0502020204030204" pitchFamily="34" charset="0"/>
                <a:ea typeface="Calibri" panose="020F0502020204030204" pitchFamily="34" charset="0"/>
                <a:cs typeface="Times New Roman" panose="02020603050405020304" pitchFamily="18" charset="0"/>
              </a:rPr>
              <a:t> sadece </a:t>
            </a:r>
            <a:r>
              <a:rPr lang="tr-TR" altLang="tr-TR" sz="1800" i="1">
                <a:latin typeface="Calibri" panose="020F0502020204030204" pitchFamily="34" charset="0"/>
                <a:ea typeface="Calibri" panose="020F0502020204030204" pitchFamily="34" charset="0"/>
                <a:cs typeface="Times New Roman" panose="02020603050405020304" pitchFamily="18" charset="0"/>
              </a:rPr>
              <a:t>r</a:t>
            </a:r>
            <a:r>
              <a:rPr lang="tr-TR" altLang="tr-TR" sz="1800">
                <a:latin typeface="Calibri" panose="020F0502020204030204" pitchFamily="34" charset="0"/>
                <a:ea typeface="Calibri" panose="020F0502020204030204" pitchFamily="34" charset="0"/>
                <a:cs typeface="Times New Roman" panose="02020603050405020304" pitchFamily="18" charset="0"/>
              </a:rPr>
              <a:t>’den oluşuyorsa, r, </a:t>
            </a:r>
            <a:r>
              <a:rPr lang="tr-TR" altLang="tr-TR" sz="1800" i="1">
                <a:latin typeface="Calibri" panose="020F0502020204030204" pitchFamily="34" charset="0"/>
                <a:ea typeface="Calibri" panose="020F0502020204030204" pitchFamily="34" charset="0"/>
                <a:cs typeface="Times New Roman" panose="02020603050405020304" pitchFamily="18" charset="0"/>
              </a:rPr>
              <a:t>T </a:t>
            </a:r>
            <a:r>
              <a:rPr lang="tr-TR" altLang="tr-TR" sz="1800">
                <a:latin typeface="Calibri" panose="020F0502020204030204" pitchFamily="34" charset="0"/>
                <a:ea typeface="Calibri" panose="020F0502020204030204" pitchFamily="34" charset="0"/>
                <a:cs typeface="Times New Roman" panose="02020603050405020304" pitchFamily="18" charset="0"/>
              </a:rPr>
              <a:t>‘nin önden sıralı gezintisidir. Diğer halde, </a:t>
            </a: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a:latin typeface="Calibri" panose="020F0502020204030204" pitchFamily="34" charset="0"/>
                <a:ea typeface="Calibri" panose="020F0502020204030204" pitchFamily="34" charset="0"/>
                <a:cs typeface="Times New Roman" panose="02020603050405020304" pitchFamily="18" charset="0"/>
              </a:rPr>
              <a:t> ‘nin içindeki r’deki alt ağaçlar </a:t>
            </a: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baseline="-25000">
                <a:latin typeface="Calibri" panose="020F0502020204030204" pitchFamily="34" charset="0"/>
                <a:ea typeface="Calibri" panose="020F0502020204030204" pitchFamily="34" charset="0"/>
                <a:cs typeface="Times New Roman" panose="02020603050405020304" pitchFamily="18" charset="0"/>
              </a:rPr>
              <a:t>1</a:t>
            </a:r>
            <a:r>
              <a:rPr lang="tr-TR" altLang="tr-TR" sz="1800">
                <a:latin typeface="Calibri" panose="020F0502020204030204" pitchFamily="34" charset="0"/>
                <a:ea typeface="Calibri" panose="020F0502020204030204" pitchFamily="34" charset="0"/>
                <a:cs typeface="Times New Roman" panose="02020603050405020304" pitchFamily="18" charset="0"/>
              </a:rPr>
              <a:t>, </a:t>
            </a: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baseline="-25000">
                <a:latin typeface="Calibri" panose="020F0502020204030204" pitchFamily="34" charset="0"/>
                <a:ea typeface="Calibri" panose="020F0502020204030204" pitchFamily="34" charset="0"/>
                <a:cs typeface="Times New Roman" panose="02020603050405020304" pitchFamily="18" charset="0"/>
              </a:rPr>
              <a:t>2</a:t>
            </a:r>
            <a:r>
              <a:rPr lang="tr-TR" altLang="tr-TR" sz="1800">
                <a:latin typeface="Calibri" panose="020F0502020204030204" pitchFamily="34" charset="0"/>
                <a:ea typeface="Calibri" panose="020F0502020204030204" pitchFamily="34" charset="0"/>
                <a:cs typeface="Times New Roman" panose="02020603050405020304" pitchFamily="18" charset="0"/>
              </a:rPr>
              <a:t>, ..., </a:t>
            </a: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baseline="-25000">
                <a:latin typeface="Calibri" panose="020F0502020204030204" pitchFamily="34" charset="0"/>
                <a:ea typeface="Calibri" panose="020F0502020204030204" pitchFamily="34" charset="0"/>
                <a:cs typeface="Times New Roman" panose="02020603050405020304" pitchFamily="18" charset="0"/>
              </a:rPr>
              <a:t>n</a:t>
            </a:r>
            <a:r>
              <a:rPr lang="tr-TR" altLang="tr-TR" sz="1800">
                <a:latin typeface="Calibri" panose="020F0502020204030204" pitchFamily="34" charset="0"/>
                <a:ea typeface="Calibri" panose="020F0502020204030204" pitchFamily="34" charset="0"/>
                <a:cs typeface="Times New Roman" panose="02020603050405020304" pitchFamily="18" charset="0"/>
              </a:rPr>
              <a:t> olsun. Önden sıralı gezinti r’yi ziyaret ile başlar. Önden sıralama izlenerek </a:t>
            </a: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baseline="-25000">
                <a:latin typeface="Calibri" panose="020F0502020204030204" pitchFamily="34" charset="0"/>
                <a:ea typeface="Calibri" panose="020F0502020204030204" pitchFamily="34" charset="0"/>
                <a:cs typeface="Times New Roman" panose="02020603050405020304" pitchFamily="18" charset="0"/>
              </a:rPr>
              <a:t>1</a:t>
            </a:r>
            <a:r>
              <a:rPr lang="tr-TR" altLang="tr-TR" sz="1800">
                <a:latin typeface="Calibri" panose="020F0502020204030204" pitchFamily="34" charset="0"/>
                <a:ea typeface="Calibri" panose="020F0502020204030204" pitchFamily="34" charset="0"/>
                <a:cs typeface="Times New Roman" panose="02020603050405020304" pitchFamily="18" charset="0"/>
              </a:rPr>
              <a:t> ziyaret edilir, daha somu </a:t>
            </a: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baseline="-25000">
                <a:latin typeface="Calibri" panose="020F0502020204030204" pitchFamily="34" charset="0"/>
                <a:ea typeface="Calibri" panose="020F0502020204030204" pitchFamily="34" charset="0"/>
                <a:cs typeface="Times New Roman" panose="02020603050405020304" pitchFamily="18" charset="0"/>
              </a:rPr>
              <a:t>2</a:t>
            </a:r>
            <a:r>
              <a:rPr lang="tr-TR" altLang="tr-TR" sz="1800">
                <a:latin typeface="Calibri" panose="020F0502020204030204" pitchFamily="34" charset="0"/>
                <a:ea typeface="Calibri" panose="020F0502020204030204" pitchFamily="34" charset="0"/>
                <a:cs typeface="Times New Roman" panose="02020603050405020304" pitchFamily="18" charset="0"/>
              </a:rPr>
              <a:t> ve benzer şekilde diğerleri </a:t>
            </a: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baseline="-25000">
                <a:latin typeface="Calibri" panose="020F0502020204030204" pitchFamily="34" charset="0"/>
                <a:ea typeface="Calibri" panose="020F0502020204030204" pitchFamily="34" charset="0"/>
                <a:cs typeface="Times New Roman" panose="02020603050405020304" pitchFamily="18" charset="0"/>
              </a:rPr>
              <a:t>n</a:t>
            </a:r>
            <a:r>
              <a:rPr lang="tr-TR" altLang="tr-TR" sz="1800">
                <a:latin typeface="Calibri" panose="020F0502020204030204" pitchFamily="34" charset="0"/>
                <a:ea typeface="Calibri" panose="020F0502020204030204" pitchFamily="34" charset="0"/>
                <a:cs typeface="Times New Roman" panose="02020603050405020304" pitchFamily="18" charset="0"/>
              </a:rPr>
              <a:t> ziyaret edilene kadar sürdürülür</a:t>
            </a:r>
            <a:endParaRPr lang="tr-TR" altLang="tr-TR" sz="1800">
              <a:ea typeface="Calibri" panose="020F0502020204030204" pitchFamily="34" charset="0"/>
              <a:cs typeface="Times New Roman" panose="02020603050405020304" pitchFamily="18" charset="0"/>
            </a:endParaRPr>
          </a:p>
        </p:txBody>
      </p:sp>
      <p:graphicFrame>
        <p:nvGraphicFramePr>
          <p:cNvPr id="59399" name="Nesne 6"/>
          <p:cNvGraphicFramePr>
            <a:graphicFrameLocks noChangeAspect="1"/>
          </p:cNvGraphicFramePr>
          <p:nvPr/>
        </p:nvGraphicFramePr>
        <p:xfrm>
          <a:off x="609600" y="3068638"/>
          <a:ext cx="5791200" cy="3735387"/>
        </p:xfrm>
        <a:graphic>
          <a:graphicData uri="http://schemas.openxmlformats.org/presentationml/2006/ole">
            <mc:AlternateContent xmlns:mc="http://schemas.openxmlformats.org/markup-compatibility/2006">
              <mc:Choice xmlns:v="urn:schemas-microsoft-com:vml" Requires="v">
                <p:oleObj spid="_x0000_s59403" name="Visio" r:id="rId3" imgW="3962349" imgH="2552739" progId="Visio.Drawing.15">
                  <p:embed/>
                </p:oleObj>
              </mc:Choice>
              <mc:Fallback>
                <p:oleObj name="Visio" r:id="rId3" imgW="3962349" imgH="2552739" progId="Visio.Drawing.15">
                  <p:embed/>
                  <p:pic>
                    <p:nvPicPr>
                      <p:cNvPr id="0" name="Nesn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68638"/>
                        <a:ext cx="5791200" cy="373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0" name="Dikdörtgen 9"/>
          <p:cNvSpPr>
            <a:spLocks noChangeArrowheads="1"/>
          </p:cNvSpPr>
          <p:nvPr/>
        </p:nvSpPr>
        <p:spPr bwMode="auto">
          <a:xfrm>
            <a:off x="609600" y="6411913"/>
            <a:ext cx="3810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2</a:t>
            </a:r>
            <a:r>
              <a:rPr lang="tr-TR" altLang="tr-TR" sz="1800" b="1">
                <a:latin typeface="Calibri" panose="020F0502020204030204" pitchFamily="34" charset="0"/>
                <a:ea typeface="Calibri" panose="020F0502020204030204" pitchFamily="34" charset="0"/>
                <a:cs typeface="Times New Roman" panose="02020603050405020304" pitchFamily="18" charset="0"/>
              </a:rPr>
              <a:t>   </a:t>
            </a:r>
            <a:r>
              <a:rPr lang="tr-TR" altLang="tr-TR" sz="1800">
                <a:latin typeface="Calibri" panose="020F0502020204030204" pitchFamily="34" charset="0"/>
                <a:ea typeface="Calibri" panose="020F0502020204030204" pitchFamily="34" charset="0"/>
                <a:cs typeface="Times New Roman" panose="02020603050405020304" pitchFamily="18" charset="0"/>
              </a:rPr>
              <a:t>Önden Sıralı Ziyaret</a:t>
            </a:r>
            <a:endParaRPr lang="tr-TR" altLang="tr-TR" sz="1800">
              <a:ea typeface="Calibri" panose="020F0502020204030204" pitchFamily="34" charset="0"/>
              <a:cs typeface="Times New Roman" panose="02020603050405020304" pitchFamily="18" charset="0"/>
            </a:endParaRPr>
          </a:p>
        </p:txBody>
      </p:sp>
      <p:sp>
        <p:nvSpPr>
          <p:cNvPr id="59401" name="Dikdörtgen 1"/>
          <p:cNvSpPr>
            <a:spLocks noChangeArrowheads="1"/>
          </p:cNvSpPr>
          <p:nvPr/>
        </p:nvSpPr>
        <p:spPr bwMode="auto">
          <a:xfrm>
            <a:off x="303213" y="663575"/>
            <a:ext cx="86883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tr-TR" sz="1800">
                <a:latin typeface="Calibri" panose="020F0502020204030204" pitchFamily="34" charset="0"/>
                <a:ea typeface="Calibri" panose="020F0502020204030204" pitchFamily="34" charset="0"/>
                <a:cs typeface="Times New Roman" panose="02020603050405020304" pitchFamily="18" charset="0"/>
              </a:rPr>
              <a:t>Bir sıralı köklü ağacın düğümlerinin tümünü sistematik bir şekilde ziyaret etme prosedürlerine </a:t>
            </a:r>
            <a:r>
              <a:rPr lang="tr-TR" altLang="tr-TR" sz="1800" b="1">
                <a:latin typeface="Calibri" panose="020F0502020204030204" pitchFamily="34" charset="0"/>
                <a:ea typeface="Calibri" panose="020F0502020204030204" pitchFamily="34" charset="0"/>
                <a:cs typeface="Times New Roman" panose="02020603050405020304" pitchFamily="18" charset="0"/>
              </a:rPr>
              <a:t>gezinti algoritmaları </a:t>
            </a:r>
            <a:r>
              <a:rPr lang="tr-TR" altLang="tr-TR" sz="1800">
                <a:latin typeface="Calibri" panose="020F0502020204030204" pitchFamily="34" charset="0"/>
                <a:ea typeface="Calibri" panose="020F0502020204030204" pitchFamily="34" charset="0"/>
                <a:cs typeface="Times New Roman" panose="02020603050405020304" pitchFamily="18" charset="0"/>
              </a:rPr>
              <a:t>denir</a:t>
            </a:r>
            <a:endParaRPr lang="tr-TR" altLang="tr-TR" sz="1800">
              <a:ea typeface="Calibri" panose="020F0502020204030204" pitchFamily="34" charset="0"/>
              <a:cs typeface="Times New Roman" panose="02020603050405020304" pitchFamily="18" charset="0"/>
            </a:endParaRPr>
          </a:p>
        </p:txBody>
      </p:sp>
      <p:sp>
        <p:nvSpPr>
          <p:cNvPr id="59402" name="Rectangle 2"/>
          <p:cNvSpPr>
            <a:spLocks noGrp="1" noChangeArrowheads="1"/>
          </p:cNvSpPr>
          <p:nvPr>
            <p:ph type="title"/>
          </p:nvPr>
        </p:nvSpPr>
        <p:spPr>
          <a:xfrm>
            <a:off x="6300788" y="71438"/>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3</a:t>
            </a:r>
            <a:r>
              <a:rPr lang="en-US" altLang="zh-TW" sz="2400" smtClean="0">
                <a:solidFill>
                  <a:srgbClr val="00B0F0"/>
                </a:solidFill>
              </a:rPr>
              <a:t> </a:t>
            </a:r>
            <a:r>
              <a:rPr lang="tr-TR" altLang="zh-TW" sz="2400" smtClean="0">
                <a:solidFill>
                  <a:srgbClr val="00B0F0"/>
                </a:solidFill>
              </a:rPr>
              <a:t>Ağaçta gezinti</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1000" y="381000"/>
            <a:ext cx="8534400" cy="830263"/>
          </a:xfrm>
          <a:prstGeom prst="rect">
            <a:avLst/>
          </a:prstGeom>
        </p:spPr>
        <p:txBody>
          <a:bodyPr>
            <a:spAutoFit/>
          </a:bodyPr>
          <a:lstStyle/>
          <a:p>
            <a:pPr eaLnBrk="1" hangingPunct="1">
              <a:defRPr/>
            </a:pPr>
            <a:r>
              <a:rPr lang="tr-TR" altLang="zh-TW" sz="2400" b="1" kern="0" dirty="0">
                <a:solidFill>
                  <a:srgbClr val="008000"/>
                </a:solidFill>
                <a:latin typeface="Arial"/>
                <a:ea typeface="新細明體"/>
              </a:rPr>
              <a:t>Örnek </a:t>
            </a:r>
            <a:r>
              <a:rPr lang="en-US" altLang="zh-TW" sz="2400" b="1" kern="0" dirty="0">
                <a:solidFill>
                  <a:srgbClr val="008000"/>
                </a:solidFill>
                <a:latin typeface="Arial"/>
                <a:ea typeface="新細明體"/>
              </a:rPr>
              <a:t>2 </a:t>
            </a:r>
            <a:r>
              <a:rPr lang="tr-TR" sz="2400" dirty="0"/>
              <a:t>Şekil 3 ’te gösterilen sıralı köklü </a:t>
            </a:r>
            <a:r>
              <a:rPr lang="tr-TR" sz="2400" i="1" dirty="0"/>
              <a:t>T</a:t>
            </a:r>
            <a:r>
              <a:rPr lang="tr-TR" sz="2400" dirty="0"/>
              <a:t> ağacının düğümleri önden sıralı gezintide hangi sırada ziya­ret edilir?</a:t>
            </a:r>
            <a:endParaRPr lang="zh-TW" altLang="en-US" sz="1600" dirty="0">
              <a:latin typeface="Arial" charset="0"/>
            </a:endParaRPr>
          </a:p>
        </p:txBody>
      </p:sp>
      <p:sp>
        <p:nvSpPr>
          <p:cNvPr id="6" name="矩形 5"/>
          <p:cNvSpPr/>
          <p:nvPr/>
        </p:nvSpPr>
        <p:spPr>
          <a:xfrm>
            <a:off x="3154363" y="1258888"/>
            <a:ext cx="1397000" cy="461962"/>
          </a:xfrm>
          <a:prstGeom prst="rect">
            <a:avLst/>
          </a:prstGeom>
        </p:spPr>
        <p:txBody>
          <a:bodyPr wrap="none">
            <a:spAutoFit/>
          </a:bodyPr>
          <a:lstStyle/>
          <a:p>
            <a:pPr eaLnBrk="1" hangingPunct="1">
              <a:defRPr/>
            </a:pPr>
            <a:r>
              <a:rPr lang="tr-TR" altLang="zh-TW" sz="2400" b="1" kern="0" dirty="0">
                <a:solidFill>
                  <a:srgbClr val="008000"/>
                </a:solidFill>
                <a:latin typeface="Arial"/>
                <a:ea typeface="新細明體"/>
              </a:rPr>
              <a:t>Çözüm</a:t>
            </a:r>
            <a:r>
              <a:rPr lang="en-US" altLang="zh-TW" sz="2400" b="1" kern="0" dirty="0">
                <a:solidFill>
                  <a:srgbClr val="008000"/>
                </a:solidFill>
                <a:latin typeface="Arial"/>
                <a:ea typeface="新細明體"/>
              </a:rPr>
              <a:t>: </a:t>
            </a:r>
            <a:endParaRPr lang="zh-TW" altLang="en-US" sz="1600" dirty="0">
              <a:latin typeface="Arial" charset="0"/>
            </a:endParaRPr>
          </a:p>
        </p:txBody>
      </p:sp>
      <p:sp>
        <p:nvSpPr>
          <p:cNvPr id="60420"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4478D796-4275-4332-95C9-621A75618AA5}" type="slidenum">
              <a:rPr kumimoji="0" lang="en-US" altLang="zh-TW" sz="1200" smtClean="0">
                <a:latin typeface="Times New Roman" panose="02020603050405020304" pitchFamily="18" charset="0"/>
              </a:rPr>
              <a:pPr>
                <a:spcBef>
                  <a:spcPct val="0"/>
                </a:spcBef>
                <a:buClrTx/>
                <a:buSzTx/>
                <a:buFontTx/>
                <a:buNone/>
              </a:pPr>
              <a:t>44</a:t>
            </a:fld>
            <a:endParaRPr kumimoji="0" lang="en-US" altLang="zh-TW" sz="1200" smtClean="0">
              <a:latin typeface="Times New Roman" panose="02020603050405020304" pitchFamily="18" charset="0"/>
            </a:endParaRPr>
          </a:p>
        </p:txBody>
      </p:sp>
      <p:graphicFrame>
        <p:nvGraphicFramePr>
          <p:cNvPr id="60421" name="Nesne 2"/>
          <p:cNvGraphicFramePr>
            <a:graphicFrameLocks noChangeAspect="1"/>
          </p:cNvGraphicFramePr>
          <p:nvPr/>
        </p:nvGraphicFramePr>
        <p:xfrm>
          <a:off x="228600" y="1798638"/>
          <a:ext cx="3549650" cy="4075112"/>
        </p:xfrm>
        <a:graphic>
          <a:graphicData uri="http://schemas.openxmlformats.org/presentationml/2006/ole">
            <mc:AlternateContent xmlns:mc="http://schemas.openxmlformats.org/markup-compatibility/2006">
              <mc:Choice xmlns:v="urn:schemas-microsoft-com:vml" Requires="v">
                <p:oleObj spid="_x0000_s60425" name="Visio" r:id="rId3" imgW="1990630" imgH="2285905" progId="Visio.Drawing.15">
                  <p:embed/>
                </p:oleObj>
              </mc:Choice>
              <mc:Fallback>
                <p:oleObj name="Visio" r:id="rId3" imgW="1990630" imgH="2285905" progId="Visio.Drawing.15">
                  <p:embed/>
                  <p:pic>
                    <p:nvPicPr>
                      <p:cNvPr id="0" name="Nesn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798638"/>
                        <a:ext cx="354965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2" name="Dikdörtgen 8"/>
          <p:cNvSpPr>
            <a:spLocks noChangeArrowheads="1"/>
          </p:cNvSpPr>
          <p:nvPr/>
        </p:nvSpPr>
        <p:spPr bwMode="auto">
          <a:xfrm>
            <a:off x="609600" y="6030913"/>
            <a:ext cx="3810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3</a:t>
            </a:r>
            <a:r>
              <a:rPr lang="tr-TR" altLang="tr-TR" sz="1800" b="1">
                <a:latin typeface="Calibri" panose="020F0502020204030204" pitchFamily="34" charset="0"/>
                <a:ea typeface="Calibri" panose="020F0502020204030204" pitchFamily="34" charset="0"/>
                <a:cs typeface="Times New Roman" panose="02020603050405020304" pitchFamily="18" charset="0"/>
              </a:rPr>
              <a:t>   </a:t>
            </a:r>
            <a:r>
              <a:rPr lang="tr-TR" altLang="tr-TR" sz="1800">
                <a:latin typeface="Calibri" panose="020F0502020204030204" pitchFamily="34" charset="0"/>
                <a:ea typeface="Calibri" panose="020F0502020204030204" pitchFamily="34" charset="0"/>
                <a:cs typeface="Times New Roman" panose="02020603050405020304" pitchFamily="18" charset="0"/>
              </a:rPr>
              <a:t>Sıralı Köklü </a:t>
            </a: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a:latin typeface="Calibri" panose="020F0502020204030204" pitchFamily="34" charset="0"/>
                <a:ea typeface="Calibri" panose="020F0502020204030204" pitchFamily="34" charset="0"/>
                <a:cs typeface="Times New Roman" panose="02020603050405020304" pitchFamily="18" charset="0"/>
              </a:rPr>
              <a:t> Ağacı</a:t>
            </a:r>
            <a:endParaRPr lang="tr-TR" altLang="tr-TR" sz="1800">
              <a:ea typeface="Calibri" panose="020F0502020204030204" pitchFamily="34" charset="0"/>
              <a:cs typeface="Times New Roman" panose="02020603050405020304" pitchFamily="18" charset="0"/>
            </a:endParaRPr>
          </a:p>
        </p:txBody>
      </p:sp>
      <p:pic>
        <p:nvPicPr>
          <p:cNvPr id="11" name="Resim 10"/>
          <p:cNvPicPr>
            <a:picLocks noChangeAspect="1"/>
          </p:cNvPicPr>
          <p:nvPr/>
        </p:nvPicPr>
        <p:blipFill>
          <a:blip r:embed="rId5">
            <a:extLst>
              <a:ext uri="{28A0092B-C50C-407E-A947-70E740481C1C}">
                <a14:useLocalDpi xmlns:a14="http://schemas.microsoft.com/office/drawing/2010/main" val="0"/>
              </a:ext>
            </a:extLst>
          </a:blip>
          <a:srcRect l="15485" t="11555" r="74538" b="23557"/>
          <a:stretch>
            <a:fillRect/>
          </a:stretch>
        </p:blipFill>
        <p:spPr bwMode="auto">
          <a:xfrm>
            <a:off x="5035550" y="1220788"/>
            <a:ext cx="2667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3"/>
          <p:cNvSpPr/>
          <p:nvPr/>
        </p:nvSpPr>
        <p:spPr>
          <a:xfrm>
            <a:off x="5951538" y="60325"/>
            <a:ext cx="3192462" cy="492125"/>
          </a:xfrm>
          <a:prstGeom prst="rect">
            <a:avLst/>
          </a:prstGeom>
        </p:spPr>
        <p:txBody>
          <a:bodyPr wrap="none">
            <a:spAutoFit/>
          </a:bodyPr>
          <a:lstStyle/>
          <a:p>
            <a:pPr eaLnBrk="1" hangingPunct="1">
              <a:defRPr/>
            </a:pPr>
            <a:r>
              <a:rPr lang="tr-TR" altLang="zh-TW" sz="2600" i="1" kern="0" dirty="0">
                <a:solidFill>
                  <a:srgbClr val="00B0F0"/>
                </a:solidFill>
                <a:latin typeface="Arial"/>
                <a:ea typeface="新細明體"/>
              </a:rPr>
              <a:t>Önden Sıralı Gezinti</a:t>
            </a:r>
            <a:endParaRPr lang="zh-TW" altLang="en-US" i="1" dirty="0">
              <a:solidFill>
                <a:srgbClr val="00B0F0"/>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內容版面配置區 5"/>
          <p:cNvSpPr>
            <a:spLocks noGrp="1"/>
          </p:cNvSpPr>
          <p:nvPr>
            <p:ph idx="1"/>
          </p:nvPr>
        </p:nvSpPr>
        <p:spPr>
          <a:xfrm>
            <a:off x="381000" y="2286000"/>
            <a:ext cx="4953000" cy="2895600"/>
          </a:xfrm>
          <a:ln>
            <a:solidFill>
              <a:srgbClr val="000000"/>
            </a:solidFill>
            <a:miter lim="800000"/>
            <a:headEnd/>
            <a:tailEnd/>
          </a:ln>
        </p:spPr>
        <p:txBody>
          <a:bodyPr/>
          <a:lstStyle/>
          <a:p>
            <a:pPr>
              <a:spcBef>
                <a:spcPts val="300"/>
              </a:spcBef>
              <a:buFont typeface="Wingdings" panose="05000000000000000000" pitchFamily="2" charset="2"/>
              <a:buNone/>
            </a:pPr>
            <a:r>
              <a:rPr lang="en-US" altLang="zh-TW" sz="2100" b="1" smtClean="0">
                <a:latin typeface="Times New Roman" panose="02020603050405020304" pitchFamily="18" charset="0"/>
                <a:cs typeface="Times New Roman" panose="02020603050405020304" pitchFamily="18" charset="0"/>
              </a:rPr>
              <a:t>Pro</a:t>
            </a:r>
            <a:r>
              <a:rPr lang="tr-TR" altLang="zh-TW" sz="2100" b="1" smtClean="0">
                <a:latin typeface="Times New Roman" panose="02020603050405020304" pitchFamily="18" charset="0"/>
                <a:cs typeface="Times New Roman" panose="02020603050405020304" pitchFamily="18" charset="0"/>
              </a:rPr>
              <a:t>sedür</a:t>
            </a:r>
            <a:r>
              <a:rPr lang="en-US" altLang="zh-TW" sz="2100" smtClean="0">
                <a:latin typeface="Times New Roman" panose="02020603050405020304" pitchFamily="18" charset="0"/>
                <a:cs typeface="Times New Roman" panose="02020603050405020304" pitchFamily="18" charset="0"/>
              </a:rPr>
              <a:t> </a:t>
            </a:r>
            <a:r>
              <a:rPr lang="tr-TR" altLang="zh-TW" sz="2100" i="1" smtClean="0">
                <a:latin typeface="Times New Roman" panose="02020603050405020304" pitchFamily="18" charset="0"/>
                <a:cs typeface="Times New Roman" panose="02020603050405020304" pitchFamily="18" charset="0"/>
              </a:rPr>
              <a:t>önden sıralı </a:t>
            </a:r>
            <a:r>
              <a:rPr lang="en-US" altLang="zh-TW" sz="2100" smtClean="0">
                <a:latin typeface="Times New Roman" panose="02020603050405020304" pitchFamily="18" charset="0"/>
                <a:cs typeface="Times New Roman" panose="02020603050405020304" pitchFamily="18" charset="0"/>
              </a:rPr>
              <a:t>(</a:t>
            </a:r>
            <a:r>
              <a:rPr lang="en-US" altLang="zh-TW" sz="2100" i="1" smtClean="0">
                <a:latin typeface="Times New Roman" panose="02020603050405020304" pitchFamily="18" charset="0"/>
                <a:cs typeface="Times New Roman" panose="02020603050405020304" pitchFamily="18" charset="0"/>
              </a:rPr>
              <a:t>T</a:t>
            </a:r>
            <a:r>
              <a:rPr lang="en-US" altLang="zh-TW" sz="2100" smtClean="0">
                <a:latin typeface="Times New Roman" panose="02020603050405020304" pitchFamily="18" charset="0"/>
                <a:cs typeface="Times New Roman" panose="02020603050405020304" pitchFamily="18" charset="0"/>
              </a:rPr>
              <a:t>: </a:t>
            </a:r>
            <a:r>
              <a:rPr lang="tr-TR" altLang="zh-TW" sz="2100" smtClean="0">
                <a:latin typeface="Times New Roman" panose="02020603050405020304" pitchFamily="18" charset="0"/>
                <a:cs typeface="Times New Roman" panose="02020603050405020304" pitchFamily="18" charset="0"/>
              </a:rPr>
              <a:t>sıralı köklü ağaç</a:t>
            </a:r>
            <a:r>
              <a:rPr lang="en-US" altLang="zh-TW" sz="2100" smtClean="0">
                <a:latin typeface="Times New Roman" panose="02020603050405020304" pitchFamily="18" charset="0"/>
                <a:cs typeface="Times New Roman" panose="02020603050405020304" pitchFamily="18" charset="0"/>
              </a:rPr>
              <a:t>)</a:t>
            </a:r>
          </a:p>
          <a:p>
            <a:pPr>
              <a:spcBef>
                <a:spcPts val="300"/>
              </a:spcBef>
              <a:buFont typeface="Wingdings" panose="05000000000000000000" pitchFamily="2" charset="2"/>
              <a:buNone/>
            </a:pPr>
            <a:r>
              <a:rPr lang="en-US" altLang="zh-TW" sz="2100" i="1" smtClean="0">
                <a:latin typeface="Times New Roman" panose="02020603050405020304" pitchFamily="18" charset="0"/>
                <a:cs typeface="Times New Roman" panose="02020603050405020304" pitchFamily="18" charset="0"/>
              </a:rPr>
              <a:t>r </a:t>
            </a:r>
            <a:r>
              <a:rPr lang="en-US" altLang="zh-TW" sz="2100" smtClean="0">
                <a:latin typeface="Times New Roman" panose="02020603050405020304" pitchFamily="18" charset="0"/>
                <a:cs typeface="Times New Roman" panose="02020603050405020304" pitchFamily="18" charset="0"/>
              </a:rPr>
              <a:t>:= </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T </a:t>
            </a:r>
            <a:r>
              <a:rPr lang="tr-TR" altLang="zh-TW" sz="2100" smtClean="0">
                <a:latin typeface="Times New Roman" panose="02020603050405020304" pitchFamily="18" charset="0"/>
                <a:cs typeface="Times New Roman" panose="02020603050405020304" pitchFamily="18" charset="0"/>
                <a:sym typeface="Symbol" panose="05050102010706020507" pitchFamily="18" charset="2"/>
              </a:rPr>
              <a:t>’nin kökü</a:t>
            </a:r>
            <a:endParaRPr lang="en-US" altLang="zh-TW" sz="2100" i="1"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pP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r</a:t>
            </a:r>
            <a:r>
              <a:rPr lang="tr-TR" altLang="zh-TW" sz="2100" i="1" smtClean="0">
                <a:latin typeface="Times New Roman" panose="02020603050405020304" pitchFamily="18" charset="0"/>
                <a:cs typeface="Times New Roman" panose="02020603050405020304" pitchFamily="18" charset="0"/>
                <a:sym typeface="Symbol" panose="05050102010706020507" pitchFamily="18" charset="2"/>
              </a:rPr>
              <a:t> </a:t>
            </a:r>
            <a:r>
              <a:rPr lang="tr-TR" altLang="zh-TW" sz="2100" smtClean="0">
                <a:latin typeface="Times New Roman" panose="02020603050405020304" pitchFamily="18" charset="0"/>
                <a:cs typeface="Times New Roman" panose="02020603050405020304" pitchFamily="18" charset="0"/>
                <a:sym typeface="Symbol" panose="05050102010706020507" pitchFamily="18" charset="2"/>
              </a:rPr>
              <a:t>‘yi listele</a:t>
            </a:r>
            <a:endParaRPr lang="en-US" altLang="zh-TW" sz="2100"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pPr>
            <a:r>
              <a:rPr lang="en-US" altLang="zh-TW" sz="2100" b="1" smtClean="0">
                <a:latin typeface="Times New Roman" panose="02020603050405020304" pitchFamily="18" charset="0"/>
                <a:cs typeface="Times New Roman" panose="02020603050405020304" pitchFamily="18" charset="0"/>
              </a:rPr>
              <a:t>for </a:t>
            </a:r>
            <a:r>
              <a:rPr lang="en-US" altLang="zh-TW" sz="2100" i="1" smtClean="0">
                <a:latin typeface="Times New Roman" panose="02020603050405020304" pitchFamily="18" charset="0"/>
                <a:cs typeface="Times New Roman" panose="02020603050405020304" pitchFamily="18" charset="0"/>
              </a:rPr>
              <a:t>r </a:t>
            </a:r>
            <a:r>
              <a:rPr lang="tr-TR" altLang="zh-TW" sz="2100" i="1" smtClean="0">
                <a:latin typeface="Times New Roman" panose="02020603050405020304" pitchFamily="18" charset="0"/>
                <a:cs typeface="Times New Roman" panose="02020603050405020304" pitchFamily="18" charset="0"/>
              </a:rPr>
              <a:t>‘nin </a:t>
            </a:r>
            <a:r>
              <a:rPr lang="tr-TR" altLang="zh-TW" sz="2100" smtClean="0">
                <a:latin typeface="Times New Roman" panose="02020603050405020304" pitchFamily="18" charset="0"/>
                <a:cs typeface="Times New Roman" panose="02020603050405020304" pitchFamily="18" charset="0"/>
              </a:rPr>
              <a:t>soldan sağa her</a:t>
            </a:r>
            <a:r>
              <a:rPr lang="en-US" altLang="zh-TW" sz="2100" smtClean="0">
                <a:latin typeface="Times New Roman" panose="02020603050405020304" pitchFamily="18" charset="0"/>
                <a:cs typeface="Times New Roman" panose="02020603050405020304" pitchFamily="18" charset="0"/>
              </a:rPr>
              <a:t> </a:t>
            </a:r>
            <a:r>
              <a:rPr lang="en-US" altLang="zh-TW" sz="2100" i="1" smtClean="0">
                <a:latin typeface="Times New Roman" panose="02020603050405020304" pitchFamily="18" charset="0"/>
                <a:cs typeface="Times New Roman" panose="02020603050405020304" pitchFamily="18" charset="0"/>
              </a:rPr>
              <a:t>c </a:t>
            </a:r>
            <a:r>
              <a:rPr lang="tr-TR" altLang="zh-TW" sz="2100" smtClean="0">
                <a:latin typeface="Times New Roman" panose="02020603050405020304" pitchFamily="18" charset="0"/>
                <a:cs typeface="Times New Roman" panose="02020603050405020304" pitchFamily="18" charset="0"/>
              </a:rPr>
              <a:t>çocuğu için</a:t>
            </a:r>
            <a:endParaRPr lang="en-US" altLang="zh-TW" sz="2100"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pPr>
            <a:r>
              <a:rPr lang="tr-TR" altLang="zh-TW" sz="2100" b="1" smtClean="0">
                <a:latin typeface="Times New Roman" panose="02020603050405020304" pitchFamily="18" charset="0"/>
                <a:cs typeface="Times New Roman" panose="02020603050405020304" pitchFamily="18" charset="0"/>
                <a:sym typeface="Symbol" panose="05050102010706020507" pitchFamily="18" charset="2"/>
              </a:rPr>
              <a:t>başla</a:t>
            </a:r>
            <a:endParaRPr lang="en-US" altLang="zh-TW" sz="2100" b="1"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pP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T</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c</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 </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c</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a:t>
            </a:r>
            <a:r>
              <a:rPr lang="tr-TR" altLang="zh-TW" sz="2100" smtClean="0">
                <a:latin typeface="Times New Roman" panose="02020603050405020304" pitchFamily="18" charset="0"/>
                <a:cs typeface="Times New Roman" panose="02020603050405020304" pitchFamily="18" charset="0"/>
                <a:sym typeface="Symbol" panose="05050102010706020507" pitchFamily="18" charset="2"/>
              </a:rPr>
              <a:t>‘nin kök olduğu alt ağaç</a:t>
            </a:r>
            <a:endParaRPr lang="en-US" altLang="zh-TW" sz="2100"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pP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a:t>
            </a:r>
            <a:r>
              <a:rPr lang="tr-TR" altLang="zh-TW" sz="2100" i="1" smtClean="0">
                <a:latin typeface="Times New Roman" panose="02020603050405020304" pitchFamily="18" charset="0"/>
                <a:cs typeface="Times New Roman" panose="02020603050405020304" pitchFamily="18" charset="0"/>
                <a:sym typeface="Symbol" panose="05050102010706020507" pitchFamily="18" charset="2"/>
              </a:rPr>
              <a:t>önden sıralı </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T</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c</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endParaRPr lang="en-US" altLang="zh-TW" sz="2100" smtClean="0">
              <a:latin typeface="Times New Roman" panose="02020603050405020304" pitchFamily="18" charset="0"/>
              <a:cs typeface="Times New Roman" panose="02020603050405020304" pitchFamily="18" charset="0"/>
            </a:endParaRPr>
          </a:p>
          <a:p>
            <a:pPr>
              <a:spcBef>
                <a:spcPts val="300"/>
              </a:spcBef>
              <a:buFont typeface="Wingdings" panose="05000000000000000000" pitchFamily="2" charset="2"/>
              <a:buNone/>
            </a:pPr>
            <a:r>
              <a:rPr lang="tr-TR" altLang="zh-TW" sz="2100" b="1" smtClean="0">
                <a:latin typeface="Times New Roman" panose="02020603050405020304" pitchFamily="18" charset="0"/>
                <a:cs typeface="Times New Roman" panose="02020603050405020304" pitchFamily="18" charset="0"/>
              </a:rPr>
              <a:t>bitir</a:t>
            </a:r>
            <a:endParaRPr lang="en-US" altLang="zh-TW" sz="2100" b="1" smtClean="0">
              <a:latin typeface="Times New Roman" panose="02020603050405020304" pitchFamily="18" charset="0"/>
              <a:cs typeface="Times New Roman" panose="02020603050405020304" pitchFamily="18" charset="0"/>
            </a:endParaRPr>
          </a:p>
        </p:txBody>
      </p:sp>
      <p:sp>
        <p:nvSpPr>
          <p:cNvPr id="61443" name="Rectangle 2"/>
          <p:cNvSpPr>
            <a:spLocks noGrp="1" noChangeArrowheads="1"/>
          </p:cNvSpPr>
          <p:nvPr>
            <p:ph type="title"/>
          </p:nvPr>
        </p:nvSpPr>
        <p:spPr>
          <a:xfrm>
            <a:off x="395288" y="1524000"/>
            <a:ext cx="8534400" cy="533400"/>
          </a:xfrm>
        </p:spPr>
        <p:txBody>
          <a:bodyPr/>
          <a:lstStyle/>
          <a:p>
            <a:pPr eaLnBrk="1" hangingPunct="1"/>
            <a:r>
              <a:rPr lang="en-US" altLang="zh-TW" sz="2400" b="1" smtClean="0">
                <a:solidFill>
                  <a:srgbClr val="0000CC"/>
                </a:solidFill>
              </a:rPr>
              <a:t>Algoritm</a:t>
            </a:r>
            <a:r>
              <a:rPr lang="tr-TR" altLang="zh-TW" sz="2400" b="1" smtClean="0">
                <a:solidFill>
                  <a:srgbClr val="0000CC"/>
                </a:solidFill>
              </a:rPr>
              <a:t>a</a:t>
            </a:r>
            <a:r>
              <a:rPr lang="en-US" altLang="zh-TW" sz="2400" b="1" smtClean="0">
                <a:solidFill>
                  <a:srgbClr val="0000CC"/>
                </a:solidFill>
              </a:rPr>
              <a:t> 1</a:t>
            </a:r>
            <a:endParaRPr lang="en-US" altLang="zh-TW" sz="1800" smtClean="0">
              <a:solidFill>
                <a:srgbClr val="3333CC"/>
              </a:solidFill>
            </a:endParaRPr>
          </a:p>
        </p:txBody>
      </p:sp>
      <p:sp>
        <p:nvSpPr>
          <p:cNvPr id="61444" name="投影片編號版面配置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5D721B3A-3634-474D-ADFC-2CE20225DD58}" type="slidenum">
              <a:rPr kumimoji="0" lang="en-US" altLang="zh-TW" sz="1200" smtClean="0">
                <a:latin typeface="Times New Roman" panose="02020603050405020304" pitchFamily="18" charset="0"/>
              </a:rPr>
              <a:pPr>
                <a:spcBef>
                  <a:spcPct val="0"/>
                </a:spcBef>
                <a:buClrTx/>
                <a:buSzTx/>
                <a:buFontTx/>
                <a:buNone/>
              </a:pPr>
              <a:t>45</a:t>
            </a:fld>
            <a:endParaRPr kumimoji="0" lang="en-US" altLang="zh-TW" sz="1200" smtClean="0">
              <a:latin typeface="Times New Roman" panose="02020603050405020304" pitchFamily="18" charset="0"/>
            </a:endParaRPr>
          </a:p>
        </p:txBody>
      </p:sp>
      <p:sp>
        <p:nvSpPr>
          <p:cNvPr id="6" name="矩形 3"/>
          <p:cNvSpPr/>
          <p:nvPr/>
        </p:nvSpPr>
        <p:spPr>
          <a:xfrm>
            <a:off x="381000" y="381000"/>
            <a:ext cx="3192463" cy="492125"/>
          </a:xfrm>
          <a:prstGeom prst="rect">
            <a:avLst/>
          </a:prstGeom>
        </p:spPr>
        <p:txBody>
          <a:bodyPr wrap="none">
            <a:spAutoFit/>
          </a:bodyPr>
          <a:lstStyle/>
          <a:p>
            <a:pPr eaLnBrk="1" hangingPunct="1">
              <a:defRPr/>
            </a:pPr>
            <a:r>
              <a:rPr lang="tr-TR" altLang="zh-TW" sz="2600" i="1" kern="0" dirty="0">
                <a:solidFill>
                  <a:srgbClr val="00B0F0"/>
                </a:solidFill>
                <a:latin typeface="Arial"/>
                <a:ea typeface="新細明體"/>
              </a:rPr>
              <a:t>Önden Sıralı Gezinti</a:t>
            </a:r>
            <a:endParaRPr lang="zh-TW" altLang="en-US" i="1" dirty="0">
              <a:solidFill>
                <a:srgbClr val="00B0F0"/>
              </a:solidFill>
              <a:latin typeface="Arial" charset="0"/>
            </a:endParaRPr>
          </a:p>
        </p:txBody>
      </p:sp>
      <p:sp>
        <p:nvSpPr>
          <p:cNvPr id="8" name="Rectangle 2"/>
          <p:cNvSpPr txBox="1">
            <a:spLocks noChangeArrowheads="1"/>
          </p:cNvSpPr>
          <p:nvPr/>
        </p:nvSpPr>
        <p:spPr bwMode="auto">
          <a:xfrm>
            <a:off x="6300788" y="71438"/>
            <a:ext cx="281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3</a:t>
            </a:r>
            <a:r>
              <a:rPr lang="en-US" altLang="zh-TW" sz="2400" kern="0" dirty="0" smtClean="0">
                <a:solidFill>
                  <a:srgbClr val="00B0F0"/>
                </a:solidFill>
              </a:rPr>
              <a:t> </a:t>
            </a:r>
            <a:r>
              <a:rPr lang="tr-TR" altLang="zh-TW" sz="2400" kern="0" dirty="0" smtClean="0">
                <a:solidFill>
                  <a:srgbClr val="00B0F0"/>
                </a:solidFill>
              </a:rPr>
              <a:t>Ağaçta gezinti</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95950" y="0"/>
            <a:ext cx="3448050" cy="492125"/>
          </a:xfrm>
          <a:prstGeom prst="rect">
            <a:avLst/>
          </a:prstGeom>
        </p:spPr>
        <p:txBody>
          <a:bodyPr wrap="none">
            <a:spAutoFit/>
          </a:bodyPr>
          <a:lstStyle/>
          <a:p>
            <a:pPr eaLnBrk="1" hangingPunct="1">
              <a:defRPr/>
            </a:pPr>
            <a:r>
              <a:rPr lang="tr-TR" altLang="zh-TW" sz="2600" b="1" u="sng" kern="0" dirty="0">
                <a:solidFill>
                  <a:srgbClr val="008000"/>
                </a:solidFill>
                <a:latin typeface="Arial"/>
                <a:ea typeface="新細明體"/>
              </a:rPr>
              <a:t>Gezinti Algoritmaları</a:t>
            </a:r>
            <a:endParaRPr lang="zh-TW" altLang="en-US" b="1" u="sng" dirty="0">
              <a:solidFill>
                <a:srgbClr val="008000"/>
              </a:solidFill>
              <a:latin typeface="Arial" charset="0"/>
            </a:endParaRPr>
          </a:p>
        </p:txBody>
      </p:sp>
      <p:sp>
        <p:nvSpPr>
          <p:cNvPr id="4" name="矩形 3"/>
          <p:cNvSpPr/>
          <p:nvPr/>
        </p:nvSpPr>
        <p:spPr>
          <a:xfrm>
            <a:off x="304800" y="498475"/>
            <a:ext cx="2095500" cy="492125"/>
          </a:xfrm>
          <a:prstGeom prst="rect">
            <a:avLst/>
          </a:prstGeom>
        </p:spPr>
        <p:txBody>
          <a:bodyPr wrap="none">
            <a:spAutoFit/>
          </a:bodyPr>
          <a:lstStyle/>
          <a:p>
            <a:pPr eaLnBrk="1" hangingPunct="1">
              <a:defRPr/>
            </a:pPr>
            <a:r>
              <a:rPr lang="tr-TR" altLang="zh-TW" sz="2600" i="1" kern="0" dirty="0">
                <a:solidFill>
                  <a:srgbClr val="00B0F0"/>
                </a:solidFill>
                <a:latin typeface="Arial"/>
                <a:ea typeface="新細明體"/>
              </a:rPr>
              <a:t>Sıralı Gezinti</a:t>
            </a:r>
            <a:endParaRPr lang="zh-TW" altLang="en-US" i="1" dirty="0">
              <a:solidFill>
                <a:srgbClr val="00B0F0"/>
              </a:solidFill>
              <a:latin typeface="Arial" charset="0"/>
            </a:endParaRPr>
          </a:p>
        </p:txBody>
      </p:sp>
      <p:sp>
        <p:nvSpPr>
          <p:cNvPr id="63492"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A982E3D5-41A2-4F58-9DFD-8B258257E503}" type="slidenum">
              <a:rPr kumimoji="0" lang="en-US" altLang="zh-TW" sz="1200" smtClean="0">
                <a:latin typeface="Times New Roman" panose="02020603050405020304" pitchFamily="18" charset="0"/>
              </a:rPr>
              <a:pPr>
                <a:spcBef>
                  <a:spcPct val="0"/>
                </a:spcBef>
                <a:buClrTx/>
                <a:buSzTx/>
                <a:buFontTx/>
                <a:buNone/>
              </a:pPr>
              <a:t>46</a:t>
            </a:fld>
            <a:endParaRPr kumimoji="0" lang="en-US" altLang="zh-TW" sz="1200" smtClean="0">
              <a:latin typeface="Times New Roman" panose="02020603050405020304" pitchFamily="18" charset="0"/>
            </a:endParaRPr>
          </a:p>
        </p:txBody>
      </p:sp>
      <p:sp>
        <p:nvSpPr>
          <p:cNvPr id="63493" name="矩形 2"/>
          <p:cNvSpPr>
            <a:spLocks noChangeArrowheads="1"/>
          </p:cNvSpPr>
          <p:nvPr/>
        </p:nvSpPr>
        <p:spPr bwMode="auto">
          <a:xfrm>
            <a:off x="390525" y="990600"/>
            <a:ext cx="1752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2400" b="1">
                <a:solidFill>
                  <a:srgbClr val="008000"/>
                </a:solidFill>
              </a:rPr>
              <a:t>Tanım 2</a:t>
            </a:r>
            <a:endParaRPr lang="en-US" altLang="zh-TW" sz="1800"/>
          </a:p>
        </p:txBody>
      </p:sp>
      <p:sp>
        <p:nvSpPr>
          <p:cNvPr id="63494" name="Dikdörtgen 1"/>
          <p:cNvSpPr>
            <a:spLocks noChangeArrowheads="1"/>
          </p:cNvSpPr>
          <p:nvPr/>
        </p:nvSpPr>
        <p:spPr bwMode="auto">
          <a:xfrm>
            <a:off x="314325" y="1452563"/>
            <a:ext cx="86772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i="1"/>
              <a:t>T,</a:t>
            </a:r>
            <a:r>
              <a:rPr lang="tr-TR" altLang="tr-TR" sz="1800"/>
              <a:t> kökü </a:t>
            </a:r>
            <a:r>
              <a:rPr lang="tr-TR" altLang="tr-TR" sz="1800" i="1"/>
              <a:t>r</a:t>
            </a:r>
            <a:r>
              <a:rPr lang="tr-TR" altLang="tr-TR" sz="1800" b="1"/>
              <a:t> </a:t>
            </a:r>
            <a:r>
              <a:rPr lang="tr-TR" altLang="tr-TR" sz="1800"/>
              <a:t>olan bir sıralı köklü ağaç olsun. Eğer </a:t>
            </a:r>
            <a:r>
              <a:rPr lang="tr-TR" altLang="tr-TR" sz="1800" i="1"/>
              <a:t>T</a:t>
            </a:r>
            <a:r>
              <a:rPr lang="tr-TR" altLang="tr-TR" sz="1800"/>
              <a:t> sadece r ’den oluşuyorsa, </a:t>
            </a:r>
            <a:r>
              <a:rPr lang="tr-TR" altLang="tr-TR" sz="1800" i="1"/>
              <a:t>r,</a:t>
            </a:r>
            <a:r>
              <a:rPr lang="tr-TR" altLang="tr-TR" sz="1800" b="1"/>
              <a:t> </a:t>
            </a:r>
            <a:r>
              <a:rPr lang="tr-TR" altLang="tr-TR" sz="1800" i="1"/>
              <a:t>T</a:t>
            </a:r>
            <a:r>
              <a:rPr lang="tr-TR" altLang="tr-TR" sz="1800"/>
              <a:t> ‘nin sıralı </a:t>
            </a:r>
            <a:r>
              <a:rPr lang="tr-TR" altLang="tr-TR" sz="1800" i="1"/>
              <a:t>gezinti­sidir.</a:t>
            </a:r>
            <a:r>
              <a:rPr lang="tr-TR" altLang="tr-TR" sz="1800" b="1"/>
              <a:t> </a:t>
            </a:r>
            <a:r>
              <a:rPr lang="tr-TR" altLang="tr-TR" sz="1800"/>
              <a:t>Diğer halde, </a:t>
            </a:r>
            <a:r>
              <a:rPr lang="tr-TR" altLang="tr-TR" sz="1800" i="1"/>
              <a:t>r</a:t>
            </a:r>
            <a:r>
              <a:rPr lang="tr-TR" altLang="tr-TR" sz="1800" b="1"/>
              <a:t> </a:t>
            </a:r>
            <a:r>
              <a:rPr lang="tr-TR" altLang="tr-TR" sz="1800"/>
              <a:t>deki alt ağaçlar soldan sağa doğru </a:t>
            </a:r>
            <a:r>
              <a:rPr lang="tr-TR" altLang="tr-TR" sz="1800" i="1"/>
              <a:t>T</a:t>
            </a:r>
            <a:r>
              <a:rPr lang="tr-TR" altLang="tr-TR" sz="1800" i="1" baseline="-25000"/>
              <a:t>1</a:t>
            </a:r>
            <a:r>
              <a:rPr lang="tr-TR" altLang="tr-TR" sz="1800" i="1"/>
              <a:t>, T</a:t>
            </a:r>
            <a:r>
              <a:rPr lang="tr-TR" altLang="tr-TR" sz="1800" i="1" baseline="-25000"/>
              <a:t>2</a:t>
            </a:r>
            <a:r>
              <a:rPr lang="tr-TR" altLang="tr-TR" sz="1800" i="1"/>
              <a:t> ,…</a:t>
            </a:r>
            <a:r>
              <a:rPr lang="tr-TR" altLang="tr-TR" sz="1800" b="1"/>
              <a:t>., </a:t>
            </a:r>
            <a:r>
              <a:rPr lang="tr-TR" altLang="tr-TR" sz="1800" i="1"/>
              <a:t>T</a:t>
            </a:r>
            <a:r>
              <a:rPr lang="tr-TR" altLang="tr-TR" sz="1800" i="1" baseline="-25000"/>
              <a:t>n</a:t>
            </a:r>
            <a:r>
              <a:rPr lang="tr-TR" altLang="tr-TR" sz="1800" b="1"/>
              <a:t> </a:t>
            </a:r>
            <a:r>
              <a:rPr lang="tr-TR" altLang="tr-TR" sz="1800"/>
              <a:t>olsun. </a:t>
            </a:r>
            <a:r>
              <a:rPr lang="tr-TR" altLang="tr-TR" sz="1800" i="1"/>
              <a:t>Sıralı ziyaret</a:t>
            </a:r>
            <a:r>
              <a:rPr lang="tr-TR" altLang="tr-TR" sz="1800" b="1"/>
              <a:t> </a:t>
            </a:r>
            <a:r>
              <a:rPr lang="tr-TR" altLang="tr-TR" sz="1800" i="1"/>
              <a:t>T</a:t>
            </a:r>
            <a:r>
              <a:rPr lang="tr-TR" altLang="tr-TR" sz="1800" baseline="-25000"/>
              <a:t>1</a:t>
            </a:r>
            <a:r>
              <a:rPr lang="tr-TR" altLang="tr-TR" sz="1800" b="1"/>
              <a:t>’</a:t>
            </a:r>
            <a:r>
              <a:rPr lang="tr-TR" altLang="tr-TR" sz="1800"/>
              <a:t>i ziyaret ederek başlar ve sonrasında </a:t>
            </a:r>
            <a:r>
              <a:rPr lang="tr-TR" altLang="tr-TR" sz="1800" i="1"/>
              <a:t>r</a:t>
            </a:r>
            <a:r>
              <a:rPr lang="tr-TR" altLang="tr-TR" sz="1800"/>
              <a:t>’yi ziyaret eder. Sıralama izlenerek </a:t>
            </a:r>
            <a:r>
              <a:rPr lang="tr-TR" altLang="tr-TR" sz="1800" i="1"/>
              <a:t>T</a:t>
            </a:r>
            <a:r>
              <a:rPr lang="tr-TR" altLang="tr-TR" sz="1800" baseline="-25000"/>
              <a:t>2</a:t>
            </a:r>
            <a:r>
              <a:rPr lang="tr-TR" altLang="tr-TR" sz="1800"/>
              <a:t> ziyaret edilir, daha sonra </a:t>
            </a:r>
            <a:r>
              <a:rPr lang="tr-TR" altLang="tr-TR" sz="1800" i="1"/>
              <a:t>T</a:t>
            </a:r>
            <a:r>
              <a:rPr lang="tr-TR" altLang="tr-TR" sz="1800" baseline="-25000"/>
              <a:t>3</a:t>
            </a:r>
            <a:r>
              <a:rPr lang="tr-TR" altLang="tr-TR" sz="1800"/>
              <a:t> ve benzer şekilde diğerleri </a:t>
            </a:r>
            <a:r>
              <a:rPr lang="tr-TR" altLang="tr-TR" sz="1800" i="1"/>
              <a:t>T</a:t>
            </a:r>
            <a:r>
              <a:rPr lang="tr-TR" altLang="tr-TR" sz="1800" i="1" baseline="-25000"/>
              <a:t>n</a:t>
            </a:r>
            <a:r>
              <a:rPr lang="tr-TR" altLang="tr-TR" sz="1800" b="1"/>
              <a:t> </a:t>
            </a:r>
            <a:r>
              <a:rPr lang="tr-TR" altLang="tr-TR" sz="1800"/>
              <a:t>ziyaret edilene kadar sürdürülür.</a:t>
            </a:r>
          </a:p>
        </p:txBody>
      </p:sp>
      <p:sp>
        <p:nvSpPr>
          <p:cNvPr id="63495" name="Dikdörtgen 9"/>
          <p:cNvSpPr>
            <a:spLocks noChangeArrowheads="1"/>
          </p:cNvSpPr>
          <p:nvPr/>
        </p:nvSpPr>
        <p:spPr bwMode="auto">
          <a:xfrm>
            <a:off x="609600" y="6030913"/>
            <a:ext cx="3810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4</a:t>
            </a:r>
            <a:r>
              <a:rPr lang="tr-TR" altLang="tr-TR" sz="1800" b="1">
                <a:latin typeface="Calibri" panose="020F0502020204030204" pitchFamily="34" charset="0"/>
                <a:ea typeface="Calibri" panose="020F0502020204030204" pitchFamily="34" charset="0"/>
                <a:cs typeface="Times New Roman" panose="02020603050405020304" pitchFamily="18" charset="0"/>
              </a:rPr>
              <a:t> </a:t>
            </a:r>
            <a:r>
              <a:rPr lang="tr-TR" altLang="tr-TR" sz="1800">
                <a:latin typeface="Calibri" panose="020F0502020204030204" pitchFamily="34" charset="0"/>
                <a:ea typeface="Calibri" panose="020F0502020204030204" pitchFamily="34" charset="0"/>
                <a:cs typeface="Times New Roman" panose="02020603050405020304" pitchFamily="18" charset="0"/>
              </a:rPr>
              <a:t>Sıralı Ziyaret</a:t>
            </a:r>
            <a:endParaRPr lang="tr-TR" altLang="tr-TR" sz="1800">
              <a:ea typeface="Calibri" panose="020F0502020204030204" pitchFamily="34" charset="0"/>
              <a:cs typeface="Times New Roman" panose="02020603050405020304" pitchFamily="18" charset="0"/>
            </a:endParaRPr>
          </a:p>
        </p:txBody>
      </p:sp>
      <p:graphicFrame>
        <p:nvGraphicFramePr>
          <p:cNvPr id="63496" name="Nesne 7"/>
          <p:cNvGraphicFramePr>
            <a:graphicFrameLocks noChangeAspect="1"/>
          </p:cNvGraphicFramePr>
          <p:nvPr/>
        </p:nvGraphicFramePr>
        <p:xfrm>
          <a:off x="390525" y="2890838"/>
          <a:ext cx="5476875" cy="3529012"/>
        </p:xfrm>
        <a:graphic>
          <a:graphicData uri="http://schemas.openxmlformats.org/presentationml/2006/ole">
            <mc:AlternateContent xmlns:mc="http://schemas.openxmlformats.org/markup-compatibility/2006">
              <mc:Choice xmlns:v="urn:schemas-microsoft-com:vml" Requires="v">
                <p:oleObj spid="_x0000_s63497" name="Visio" r:id="rId3" imgW="3962349" imgH="2552739" progId="Visio.Drawing.15">
                  <p:embed/>
                </p:oleObj>
              </mc:Choice>
              <mc:Fallback>
                <p:oleObj name="Visio" r:id="rId3" imgW="3962349" imgH="2552739" progId="Visio.Drawing.15">
                  <p:embed/>
                  <p:pic>
                    <p:nvPicPr>
                      <p:cNvPr id="0" name="Nesn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2890838"/>
                        <a:ext cx="5476875"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1000" y="381000"/>
            <a:ext cx="8534400" cy="830263"/>
          </a:xfrm>
          <a:prstGeom prst="rect">
            <a:avLst/>
          </a:prstGeom>
        </p:spPr>
        <p:txBody>
          <a:bodyPr>
            <a:spAutoFit/>
          </a:bodyPr>
          <a:lstStyle/>
          <a:p>
            <a:pPr eaLnBrk="1" hangingPunct="1">
              <a:defRPr/>
            </a:pPr>
            <a:r>
              <a:rPr lang="tr-TR" altLang="zh-TW" sz="2400" b="1" kern="0" dirty="0">
                <a:solidFill>
                  <a:srgbClr val="008000"/>
                </a:solidFill>
                <a:latin typeface="Arial"/>
                <a:ea typeface="新細明體"/>
              </a:rPr>
              <a:t>Örnek 3</a:t>
            </a:r>
            <a:r>
              <a:rPr lang="en-US" altLang="zh-TW" sz="2400" b="1" kern="0" dirty="0">
                <a:solidFill>
                  <a:srgbClr val="008000"/>
                </a:solidFill>
                <a:latin typeface="Arial"/>
                <a:ea typeface="新細明體"/>
              </a:rPr>
              <a:t> </a:t>
            </a:r>
            <a:r>
              <a:rPr lang="tr-TR" sz="2400" dirty="0"/>
              <a:t>Bir sıralı gezinti Şekil 3 ’teki sıralı köklü </a:t>
            </a:r>
            <a:r>
              <a:rPr lang="tr-TR" sz="2400" i="1" dirty="0"/>
              <a:t>T</a:t>
            </a:r>
            <a:r>
              <a:rPr lang="tr-TR" sz="2400" b="1" dirty="0"/>
              <a:t> </a:t>
            </a:r>
            <a:r>
              <a:rPr lang="tr-TR" sz="2400" dirty="0"/>
              <a:t>ağacının düğümlerini hangi sırada ziyaret eder?</a:t>
            </a:r>
            <a:endParaRPr lang="zh-TW" altLang="en-US" sz="1600" dirty="0">
              <a:latin typeface="Arial" charset="0"/>
            </a:endParaRPr>
          </a:p>
        </p:txBody>
      </p:sp>
      <p:sp>
        <p:nvSpPr>
          <p:cNvPr id="6" name="矩形 5"/>
          <p:cNvSpPr/>
          <p:nvPr/>
        </p:nvSpPr>
        <p:spPr>
          <a:xfrm>
            <a:off x="3154363" y="1258888"/>
            <a:ext cx="1397000" cy="461962"/>
          </a:xfrm>
          <a:prstGeom prst="rect">
            <a:avLst/>
          </a:prstGeom>
        </p:spPr>
        <p:txBody>
          <a:bodyPr wrap="none">
            <a:spAutoFit/>
          </a:bodyPr>
          <a:lstStyle/>
          <a:p>
            <a:pPr eaLnBrk="1" hangingPunct="1">
              <a:defRPr/>
            </a:pPr>
            <a:r>
              <a:rPr lang="tr-TR" altLang="zh-TW" sz="2400" b="1" kern="0" dirty="0">
                <a:solidFill>
                  <a:srgbClr val="008000"/>
                </a:solidFill>
                <a:latin typeface="Arial"/>
                <a:ea typeface="新細明體"/>
              </a:rPr>
              <a:t>Çözüm</a:t>
            </a:r>
            <a:r>
              <a:rPr lang="en-US" altLang="zh-TW" sz="2400" b="1" kern="0" dirty="0">
                <a:solidFill>
                  <a:srgbClr val="008000"/>
                </a:solidFill>
                <a:latin typeface="Arial"/>
                <a:ea typeface="新細明體"/>
              </a:rPr>
              <a:t>: </a:t>
            </a:r>
            <a:endParaRPr lang="zh-TW" altLang="en-US" sz="1600" dirty="0">
              <a:latin typeface="Arial" charset="0"/>
            </a:endParaRPr>
          </a:p>
        </p:txBody>
      </p:sp>
      <p:sp>
        <p:nvSpPr>
          <p:cNvPr id="64516"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53637FFA-9EFB-4731-B5E2-4D06D464D64B}" type="slidenum">
              <a:rPr kumimoji="0" lang="en-US" altLang="zh-TW" sz="1200" smtClean="0">
                <a:latin typeface="Times New Roman" panose="02020603050405020304" pitchFamily="18" charset="0"/>
              </a:rPr>
              <a:pPr>
                <a:spcBef>
                  <a:spcPct val="0"/>
                </a:spcBef>
                <a:buClrTx/>
                <a:buSzTx/>
                <a:buFontTx/>
                <a:buNone/>
              </a:pPr>
              <a:t>47</a:t>
            </a:fld>
            <a:endParaRPr kumimoji="0" lang="en-US" altLang="zh-TW" sz="1200" smtClean="0">
              <a:latin typeface="Times New Roman" panose="02020603050405020304" pitchFamily="18" charset="0"/>
            </a:endParaRPr>
          </a:p>
        </p:txBody>
      </p:sp>
      <p:graphicFrame>
        <p:nvGraphicFramePr>
          <p:cNvPr id="64517" name="Nesne 2"/>
          <p:cNvGraphicFramePr>
            <a:graphicFrameLocks noChangeAspect="1"/>
          </p:cNvGraphicFramePr>
          <p:nvPr/>
        </p:nvGraphicFramePr>
        <p:xfrm>
          <a:off x="228600" y="1798638"/>
          <a:ext cx="3549650" cy="4075112"/>
        </p:xfrm>
        <a:graphic>
          <a:graphicData uri="http://schemas.openxmlformats.org/presentationml/2006/ole">
            <mc:AlternateContent xmlns:mc="http://schemas.openxmlformats.org/markup-compatibility/2006">
              <mc:Choice xmlns:v="urn:schemas-microsoft-com:vml" Requires="v">
                <p:oleObj spid="_x0000_s64521" name="Visio" r:id="rId3" imgW="1990630" imgH="2285905" progId="Visio.Drawing.15">
                  <p:embed/>
                </p:oleObj>
              </mc:Choice>
              <mc:Fallback>
                <p:oleObj name="Visio" r:id="rId3" imgW="1990630" imgH="2285905" progId="Visio.Drawing.15">
                  <p:embed/>
                  <p:pic>
                    <p:nvPicPr>
                      <p:cNvPr id="0" name="Nesn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798638"/>
                        <a:ext cx="354965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8" name="Dikdörtgen 8"/>
          <p:cNvSpPr>
            <a:spLocks noChangeArrowheads="1"/>
          </p:cNvSpPr>
          <p:nvPr/>
        </p:nvSpPr>
        <p:spPr bwMode="auto">
          <a:xfrm>
            <a:off x="609600" y="6030913"/>
            <a:ext cx="3810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3 </a:t>
            </a:r>
            <a:r>
              <a:rPr lang="tr-TR" altLang="tr-TR" sz="1800">
                <a:latin typeface="Calibri" panose="020F0502020204030204" pitchFamily="34" charset="0"/>
                <a:ea typeface="Calibri" panose="020F0502020204030204" pitchFamily="34" charset="0"/>
                <a:cs typeface="Times New Roman" panose="02020603050405020304" pitchFamily="18" charset="0"/>
              </a:rPr>
              <a:t>Sıralı Köklü </a:t>
            </a: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a:latin typeface="Calibri" panose="020F0502020204030204" pitchFamily="34" charset="0"/>
                <a:ea typeface="Calibri" panose="020F0502020204030204" pitchFamily="34" charset="0"/>
                <a:cs typeface="Times New Roman" panose="02020603050405020304" pitchFamily="18" charset="0"/>
              </a:rPr>
              <a:t> Ağacı</a:t>
            </a:r>
            <a:endParaRPr lang="tr-TR" altLang="tr-TR" sz="1800">
              <a:ea typeface="Calibri" panose="020F0502020204030204" pitchFamily="34" charset="0"/>
              <a:cs typeface="Times New Roman" panose="02020603050405020304" pitchFamily="18" charset="0"/>
            </a:endParaRPr>
          </a:p>
        </p:txBody>
      </p:sp>
      <p:pic>
        <p:nvPicPr>
          <p:cNvPr id="64519" name="Resim 1"/>
          <p:cNvPicPr>
            <a:picLocks noChangeAspect="1"/>
          </p:cNvPicPr>
          <p:nvPr/>
        </p:nvPicPr>
        <p:blipFill>
          <a:blip r:embed="rId5">
            <a:extLst>
              <a:ext uri="{28A0092B-C50C-407E-A947-70E740481C1C}">
                <a14:useLocalDpi xmlns:a14="http://schemas.microsoft.com/office/drawing/2010/main" val="0"/>
              </a:ext>
            </a:extLst>
          </a:blip>
          <a:srcRect l="28333" t="20667" r="60548" b="23334"/>
          <a:stretch>
            <a:fillRect/>
          </a:stretch>
        </p:blipFill>
        <p:spPr bwMode="auto">
          <a:xfrm>
            <a:off x="4600575" y="1211263"/>
            <a:ext cx="3400425" cy="549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3"/>
          <p:cNvSpPr/>
          <p:nvPr/>
        </p:nvSpPr>
        <p:spPr>
          <a:xfrm>
            <a:off x="7010400" y="0"/>
            <a:ext cx="2095500" cy="492125"/>
          </a:xfrm>
          <a:prstGeom prst="rect">
            <a:avLst/>
          </a:prstGeom>
        </p:spPr>
        <p:txBody>
          <a:bodyPr wrap="none">
            <a:spAutoFit/>
          </a:bodyPr>
          <a:lstStyle/>
          <a:p>
            <a:pPr eaLnBrk="1" hangingPunct="1">
              <a:defRPr/>
            </a:pPr>
            <a:r>
              <a:rPr lang="tr-TR" altLang="zh-TW" sz="2600" i="1" kern="0" dirty="0">
                <a:solidFill>
                  <a:srgbClr val="00B0F0"/>
                </a:solidFill>
                <a:latin typeface="Arial"/>
                <a:ea typeface="新細明體"/>
              </a:rPr>
              <a:t>Sıralı Gezinti</a:t>
            </a:r>
            <a:endParaRPr lang="zh-TW" altLang="en-US" i="1" dirty="0">
              <a:solidFill>
                <a:srgbClr val="00B0F0"/>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內容版面配置區 5"/>
          <p:cNvSpPr>
            <a:spLocks noGrp="1"/>
          </p:cNvSpPr>
          <p:nvPr>
            <p:ph idx="1"/>
          </p:nvPr>
        </p:nvSpPr>
        <p:spPr>
          <a:xfrm>
            <a:off x="457200" y="1033463"/>
            <a:ext cx="7239000" cy="4724400"/>
          </a:xfrm>
          <a:ln>
            <a:solidFill>
              <a:srgbClr val="000000"/>
            </a:solidFill>
            <a:miter lim="800000"/>
            <a:headEnd/>
            <a:tailEnd/>
          </a:ln>
        </p:spPr>
        <p:txBody>
          <a:bodyPr/>
          <a:lstStyle/>
          <a:p>
            <a:pPr>
              <a:spcBef>
                <a:spcPts val="300"/>
              </a:spcBef>
              <a:buFont typeface="Wingdings" panose="05000000000000000000" pitchFamily="2" charset="2"/>
              <a:buNone/>
            </a:pPr>
            <a:r>
              <a:rPr lang="en-US" altLang="zh-TW" sz="2100" b="1" smtClean="0">
                <a:latin typeface="Times New Roman" panose="02020603050405020304" pitchFamily="18" charset="0"/>
                <a:cs typeface="Times New Roman" panose="02020603050405020304" pitchFamily="18" charset="0"/>
              </a:rPr>
              <a:t>Procedure</a:t>
            </a:r>
            <a:r>
              <a:rPr lang="en-US" altLang="zh-TW" sz="2100" smtClean="0">
                <a:latin typeface="Times New Roman" panose="02020603050405020304" pitchFamily="18" charset="0"/>
                <a:cs typeface="Times New Roman" panose="02020603050405020304" pitchFamily="18" charset="0"/>
              </a:rPr>
              <a:t> </a:t>
            </a:r>
            <a:r>
              <a:rPr lang="tr-TR" altLang="zh-TW" sz="2100" i="1" smtClean="0">
                <a:latin typeface="Times New Roman" panose="02020603050405020304" pitchFamily="18" charset="0"/>
                <a:cs typeface="Times New Roman" panose="02020603050405020304" pitchFamily="18" charset="0"/>
              </a:rPr>
              <a:t>sıralı</a:t>
            </a:r>
            <a:r>
              <a:rPr lang="en-US" altLang="zh-TW" sz="2100" smtClean="0">
                <a:latin typeface="Times New Roman" panose="02020603050405020304" pitchFamily="18" charset="0"/>
                <a:cs typeface="Times New Roman" panose="02020603050405020304" pitchFamily="18" charset="0"/>
              </a:rPr>
              <a:t>(</a:t>
            </a:r>
            <a:r>
              <a:rPr lang="en-US" altLang="zh-TW" sz="2100" i="1" smtClean="0">
                <a:latin typeface="Times New Roman" panose="02020603050405020304" pitchFamily="18" charset="0"/>
                <a:cs typeface="Times New Roman" panose="02020603050405020304" pitchFamily="18" charset="0"/>
              </a:rPr>
              <a:t>T</a:t>
            </a:r>
            <a:r>
              <a:rPr lang="en-US" altLang="zh-TW" sz="2100" smtClean="0">
                <a:latin typeface="Times New Roman" panose="02020603050405020304" pitchFamily="18" charset="0"/>
                <a:cs typeface="Times New Roman" panose="02020603050405020304" pitchFamily="18" charset="0"/>
              </a:rPr>
              <a:t>: </a:t>
            </a:r>
            <a:r>
              <a:rPr lang="tr-TR" altLang="zh-TW" sz="2100" smtClean="0">
                <a:latin typeface="Times New Roman" panose="02020603050405020304" pitchFamily="18" charset="0"/>
                <a:cs typeface="Times New Roman" panose="02020603050405020304" pitchFamily="18" charset="0"/>
              </a:rPr>
              <a:t>sıralı köklü ağaç</a:t>
            </a:r>
            <a:r>
              <a:rPr lang="en-US" altLang="zh-TW" sz="2100" smtClean="0">
                <a:latin typeface="Times New Roman" panose="02020603050405020304" pitchFamily="18" charset="0"/>
                <a:cs typeface="Times New Roman" panose="02020603050405020304" pitchFamily="18" charset="0"/>
              </a:rPr>
              <a:t>)</a:t>
            </a:r>
          </a:p>
          <a:p>
            <a:pPr>
              <a:spcBef>
                <a:spcPts val="300"/>
              </a:spcBef>
              <a:buFont typeface="Wingdings" panose="05000000000000000000" pitchFamily="2" charset="2"/>
              <a:buNone/>
            </a:pPr>
            <a:r>
              <a:rPr lang="en-US" altLang="zh-TW" sz="2100" i="1" smtClean="0">
                <a:latin typeface="Times New Roman" panose="02020603050405020304" pitchFamily="18" charset="0"/>
                <a:cs typeface="Times New Roman" panose="02020603050405020304" pitchFamily="18" charset="0"/>
              </a:rPr>
              <a:t>r </a:t>
            </a:r>
            <a:r>
              <a:rPr lang="en-US" altLang="zh-TW" sz="2100" smtClean="0">
                <a:latin typeface="Times New Roman" panose="02020603050405020304" pitchFamily="18" charset="0"/>
                <a:cs typeface="Times New Roman" panose="02020603050405020304" pitchFamily="18" charset="0"/>
              </a:rPr>
              <a:t>:=</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T</a:t>
            </a:r>
            <a:r>
              <a:rPr lang="tr-TR" altLang="zh-TW" sz="2100" i="1" smtClean="0">
                <a:latin typeface="Times New Roman" panose="02020603050405020304" pitchFamily="18" charset="0"/>
                <a:cs typeface="Times New Roman" panose="02020603050405020304" pitchFamily="18" charset="0"/>
                <a:sym typeface="Symbol" panose="05050102010706020507" pitchFamily="18" charset="2"/>
              </a:rPr>
              <a:t> </a:t>
            </a:r>
            <a:r>
              <a:rPr lang="tr-TR" altLang="zh-TW" sz="2100" smtClean="0">
                <a:latin typeface="Times New Roman" panose="02020603050405020304" pitchFamily="18" charset="0"/>
                <a:cs typeface="Times New Roman" panose="02020603050405020304" pitchFamily="18" charset="0"/>
                <a:sym typeface="Symbol" panose="05050102010706020507" pitchFamily="18" charset="2"/>
              </a:rPr>
              <a:t>‘nin kökü</a:t>
            </a:r>
            <a:endParaRPr lang="en-US" altLang="zh-TW" sz="2100" i="1"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pPr>
            <a:r>
              <a:rPr lang="en-US" altLang="zh-TW" sz="2100" b="1" smtClean="0">
                <a:latin typeface="Times New Roman" panose="02020603050405020304" pitchFamily="18" charset="0"/>
                <a:cs typeface="Times New Roman" panose="02020603050405020304" pitchFamily="18" charset="0"/>
                <a:sym typeface="Symbol" panose="05050102010706020507" pitchFamily="18" charset="2"/>
              </a:rPr>
              <a:t>If </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r </a:t>
            </a:r>
            <a:r>
              <a:rPr lang="tr-TR" altLang="zh-TW" sz="2100" smtClean="0">
                <a:latin typeface="Times New Roman" panose="02020603050405020304" pitchFamily="18" charset="0"/>
                <a:cs typeface="Times New Roman" panose="02020603050405020304" pitchFamily="18" charset="0"/>
                <a:sym typeface="Symbol" panose="05050102010706020507" pitchFamily="18" charset="2"/>
              </a:rPr>
              <a:t>bir yaprak</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TW" sz="2100" b="1" smtClean="0">
                <a:latin typeface="Times New Roman" panose="02020603050405020304" pitchFamily="18" charset="0"/>
                <a:cs typeface="Times New Roman" panose="02020603050405020304" pitchFamily="18" charset="0"/>
                <a:sym typeface="Symbol" panose="05050102010706020507" pitchFamily="18" charset="2"/>
              </a:rPr>
              <a:t>then</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r</a:t>
            </a:r>
            <a:r>
              <a:rPr lang="tr-TR" altLang="zh-TW" sz="2100" smtClean="0">
                <a:latin typeface="Times New Roman" panose="02020603050405020304" pitchFamily="18" charset="0"/>
                <a:cs typeface="Times New Roman" panose="02020603050405020304" pitchFamily="18" charset="0"/>
                <a:sym typeface="Symbol" panose="05050102010706020507" pitchFamily="18" charset="2"/>
              </a:rPr>
              <a:t> ‘yi listele</a:t>
            </a:r>
            <a:endParaRPr lang="en-US" altLang="zh-TW" sz="2100"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pPr>
            <a:r>
              <a:rPr lang="en-US" altLang="zh-TW" sz="2100" b="1" smtClean="0">
                <a:latin typeface="Times New Roman" panose="02020603050405020304" pitchFamily="18" charset="0"/>
                <a:cs typeface="Times New Roman" panose="02020603050405020304" pitchFamily="18" charset="0"/>
                <a:sym typeface="Symbol" panose="05050102010706020507" pitchFamily="18" charset="2"/>
              </a:rPr>
              <a:t>else</a:t>
            </a:r>
          </a:p>
          <a:p>
            <a:pPr>
              <a:spcBef>
                <a:spcPts val="300"/>
              </a:spcBef>
              <a:buFont typeface="Wingdings" panose="05000000000000000000" pitchFamily="2" charset="2"/>
              <a:buNone/>
            </a:pPr>
            <a:r>
              <a:rPr lang="tr-TR" altLang="zh-TW" sz="2100" b="1" smtClean="0">
                <a:latin typeface="Times New Roman" panose="02020603050405020304" pitchFamily="18" charset="0"/>
                <a:cs typeface="Times New Roman" panose="02020603050405020304" pitchFamily="18" charset="0"/>
                <a:sym typeface="Symbol" panose="05050102010706020507" pitchFamily="18" charset="2"/>
              </a:rPr>
              <a:t>başla</a:t>
            </a:r>
            <a:endParaRPr lang="en-US" altLang="zh-TW" sz="2100" b="1"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pP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l</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 </a:t>
            </a:r>
            <a:r>
              <a:rPr lang="en-US" altLang="zh-TW" sz="2100" i="1" smtClean="0">
                <a:latin typeface="Times New Roman" panose="02020603050405020304" pitchFamily="18" charset="0"/>
                <a:cs typeface="Times New Roman" panose="02020603050405020304" pitchFamily="18" charset="0"/>
              </a:rPr>
              <a:t>r </a:t>
            </a:r>
            <a:r>
              <a:rPr lang="tr-TR" altLang="zh-TW" sz="2100" i="1" smtClean="0">
                <a:latin typeface="Times New Roman" panose="02020603050405020304" pitchFamily="18" charset="0"/>
                <a:cs typeface="Times New Roman" panose="02020603050405020304" pitchFamily="18" charset="0"/>
              </a:rPr>
              <a:t>‘nin </a:t>
            </a:r>
            <a:r>
              <a:rPr lang="tr-TR" altLang="zh-TW" sz="2100" smtClean="0">
                <a:latin typeface="Times New Roman" panose="02020603050405020304" pitchFamily="18" charset="0"/>
                <a:cs typeface="Times New Roman" panose="02020603050405020304" pitchFamily="18" charset="0"/>
              </a:rPr>
              <a:t>soldan sağa ilk</a:t>
            </a:r>
            <a:r>
              <a:rPr lang="en-US" altLang="zh-TW" sz="2100" i="1" smtClean="0">
                <a:latin typeface="Times New Roman" panose="02020603050405020304" pitchFamily="18" charset="0"/>
                <a:cs typeface="Times New Roman" panose="02020603050405020304" pitchFamily="18" charset="0"/>
              </a:rPr>
              <a:t> </a:t>
            </a:r>
            <a:r>
              <a:rPr lang="tr-TR" altLang="zh-TW" sz="2100" smtClean="0">
                <a:latin typeface="Times New Roman" panose="02020603050405020304" pitchFamily="18" charset="0"/>
                <a:cs typeface="Times New Roman" panose="02020603050405020304" pitchFamily="18" charset="0"/>
              </a:rPr>
              <a:t>çocuğu</a:t>
            </a:r>
            <a:endParaRPr lang="en-US" altLang="zh-TW" sz="2100"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pP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       T</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l</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 </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l </a:t>
            </a:r>
            <a:r>
              <a:rPr lang="tr-TR" altLang="zh-TW" sz="2100" smtClean="0">
                <a:latin typeface="Times New Roman" panose="02020603050405020304" pitchFamily="18" charset="0"/>
                <a:cs typeface="Times New Roman" panose="02020603050405020304" pitchFamily="18" charset="0"/>
                <a:sym typeface="Symbol" panose="05050102010706020507" pitchFamily="18" charset="2"/>
              </a:rPr>
              <a:t>‘nin kök olduğu alt ağaç</a:t>
            </a:r>
            <a:endParaRPr lang="en-US" altLang="zh-TW" sz="2100"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pP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a:t>
            </a:r>
            <a:r>
              <a:rPr lang="tr-TR" altLang="zh-TW" sz="2100" i="1" smtClean="0">
                <a:latin typeface="Times New Roman" panose="02020603050405020304" pitchFamily="18" charset="0"/>
                <a:cs typeface="Times New Roman" panose="02020603050405020304" pitchFamily="18" charset="0"/>
                <a:sym typeface="Symbol" panose="05050102010706020507" pitchFamily="18" charset="2"/>
              </a:rPr>
              <a:t>sıralı</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T</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l</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p>
          <a:p>
            <a:pPr>
              <a:spcBef>
                <a:spcPts val="300"/>
              </a:spcBef>
              <a:buFont typeface="Wingdings" panose="05000000000000000000" pitchFamily="2" charset="2"/>
              <a:buNone/>
            </a:pPr>
            <a:r>
              <a:rPr lang="tr-TR" altLang="zh-TW" sz="210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r</a:t>
            </a:r>
            <a:r>
              <a:rPr lang="tr-TR" altLang="zh-TW" sz="2100" smtClean="0">
                <a:latin typeface="Times New Roman" panose="02020603050405020304" pitchFamily="18" charset="0"/>
                <a:cs typeface="Times New Roman" panose="02020603050405020304" pitchFamily="18" charset="0"/>
                <a:sym typeface="Symbol" panose="05050102010706020507" pitchFamily="18" charset="2"/>
              </a:rPr>
              <a:t> ‘yi listele</a:t>
            </a:r>
            <a:endParaRPr lang="en-US" altLang="zh-TW" sz="2100" i="1"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pPr>
            <a:r>
              <a:rPr lang="en-US" altLang="zh-TW" sz="2100" b="1" smtClean="0">
                <a:latin typeface="Times New Roman" panose="02020603050405020304" pitchFamily="18" charset="0"/>
                <a:cs typeface="Times New Roman" panose="02020603050405020304" pitchFamily="18" charset="0"/>
                <a:sym typeface="Symbol" panose="05050102010706020507" pitchFamily="18" charset="2"/>
              </a:rPr>
              <a:t>for</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a:t>
            </a:r>
            <a:r>
              <a:rPr lang="tr-TR" altLang="tr-TR" sz="2100" smtClean="0">
                <a:latin typeface="Times New Roman" panose="02020603050405020304" pitchFamily="18" charset="0"/>
                <a:cs typeface="Times New Roman" panose="02020603050405020304" pitchFamily="18" charset="0"/>
              </a:rPr>
              <a:t>soldan sağa </a:t>
            </a:r>
            <a:r>
              <a:rPr lang="tr-TR" altLang="tr-TR" sz="2100" i="1" smtClean="0">
                <a:latin typeface="Times New Roman" panose="02020603050405020304" pitchFamily="18" charset="0"/>
                <a:cs typeface="Times New Roman" panose="02020603050405020304" pitchFamily="18" charset="0"/>
              </a:rPr>
              <a:t>l</a:t>
            </a:r>
            <a:r>
              <a:rPr lang="tr-TR" altLang="tr-TR" sz="2100" smtClean="0">
                <a:latin typeface="Times New Roman" panose="02020603050405020304" pitchFamily="18" charset="0"/>
                <a:cs typeface="Times New Roman" panose="02020603050405020304" pitchFamily="18" charset="0"/>
              </a:rPr>
              <a:t> haricindeki </a:t>
            </a:r>
            <a:r>
              <a:rPr lang="tr-TR" altLang="tr-TR" sz="2100" i="1" smtClean="0">
                <a:latin typeface="Times New Roman" panose="02020603050405020304" pitchFamily="18" charset="0"/>
                <a:cs typeface="Times New Roman" panose="02020603050405020304" pitchFamily="18" charset="0"/>
              </a:rPr>
              <a:t>r</a:t>
            </a:r>
            <a:r>
              <a:rPr lang="tr-TR" altLang="tr-TR" sz="2100" smtClean="0">
                <a:latin typeface="Times New Roman" panose="02020603050405020304" pitchFamily="18" charset="0"/>
                <a:cs typeface="Times New Roman" panose="02020603050405020304" pitchFamily="18" charset="0"/>
              </a:rPr>
              <a:t>’nin tüm </a:t>
            </a:r>
            <a:r>
              <a:rPr lang="tr-TR" altLang="tr-TR" sz="2100" i="1" smtClean="0">
                <a:latin typeface="Times New Roman" panose="02020603050405020304" pitchFamily="18" charset="0"/>
                <a:cs typeface="Times New Roman" panose="02020603050405020304" pitchFamily="18" charset="0"/>
              </a:rPr>
              <a:t>c</a:t>
            </a:r>
            <a:r>
              <a:rPr lang="tr-TR" altLang="tr-TR" sz="2100" smtClean="0">
                <a:latin typeface="Times New Roman" panose="02020603050405020304" pitchFamily="18" charset="0"/>
                <a:cs typeface="Times New Roman" panose="02020603050405020304" pitchFamily="18" charset="0"/>
              </a:rPr>
              <a:t> çocukları için</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T</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c</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 := </a:t>
            </a:r>
            <a:r>
              <a:rPr lang="tr-TR" altLang="tr-TR" sz="2100" i="1" smtClean="0">
                <a:latin typeface="Times New Roman" panose="02020603050405020304" pitchFamily="18" charset="0"/>
                <a:cs typeface="Times New Roman" panose="02020603050405020304" pitchFamily="18" charset="0"/>
              </a:rPr>
              <a:t>c </a:t>
            </a:r>
            <a:r>
              <a:rPr lang="tr-TR" altLang="tr-TR" sz="2100" smtClean="0">
                <a:latin typeface="Times New Roman" panose="02020603050405020304" pitchFamily="18" charset="0"/>
                <a:cs typeface="Times New Roman" panose="02020603050405020304" pitchFamily="18" charset="0"/>
              </a:rPr>
              <a:t>’nin kök olduğu alt ağaç</a:t>
            </a:r>
          </a:p>
          <a:p>
            <a:pPr>
              <a:spcBef>
                <a:spcPts val="300"/>
              </a:spcBef>
              <a:buFont typeface="Wingdings" panose="05000000000000000000" pitchFamily="2" charset="2"/>
              <a:buNone/>
            </a:pP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      </a:t>
            </a:r>
            <a:r>
              <a:rPr lang="tr-TR" altLang="zh-TW" sz="2100" i="1" smtClean="0">
                <a:latin typeface="Times New Roman" panose="02020603050405020304" pitchFamily="18" charset="0"/>
                <a:cs typeface="Times New Roman" panose="02020603050405020304" pitchFamily="18" charset="0"/>
                <a:sym typeface="Symbol" panose="05050102010706020507" pitchFamily="18" charset="2"/>
              </a:rPr>
              <a:t>sıralı</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T</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smtClean="0">
                <a:latin typeface="Times New Roman" panose="02020603050405020304" pitchFamily="18" charset="0"/>
                <a:cs typeface="Times New Roman" panose="02020603050405020304" pitchFamily="18" charset="0"/>
                <a:sym typeface="Symbol" panose="05050102010706020507" pitchFamily="18" charset="2"/>
              </a:rPr>
              <a:t>c</a:t>
            </a:r>
            <a:r>
              <a:rPr lang="en-US" altLang="zh-TW" sz="2100" smtClean="0">
                <a:latin typeface="Times New Roman" panose="02020603050405020304" pitchFamily="18" charset="0"/>
                <a:cs typeface="Times New Roman" panose="02020603050405020304" pitchFamily="18" charset="0"/>
                <a:sym typeface="Symbol" panose="05050102010706020507" pitchFamily="18" charset="2"/>
              </a:rPr>
              <a:t>))</a:t>
            </a:r>
            <a:endParaRPr lang="en-US" altLang="zh-TW" sz="2100" smtClean="0">
              <a:latin typeface="Times New Roman" panose="02020603050405020304" pitchFamily="18" charset="0"/>
              <a:cs typeface="Times New Roman" panose="02020603050405020304" pitchFamily="18" charset="0"/>
            </a:endParaRPr>
          </a:p>
          <a:p>
            <a:pPr>
              <a:spcBef>
                <a:spcPts val="300"/>
              </a:spcBef>
              <a:buFont typeface="Wingdings" panose="05000000000000000000" pitchFamily="2" charset="2"/>
              <a:buNone/>
            </a:pPr>
            <a:r>
              <a:rPr lang="tr-TR" altLang="zh-TW" sz="2100" b="1" smtClean="0">
                <a:latin typeface="Times New Roman" panose="02020603050405020304" pitchFamily="18" charset="0"/>
                <a:cs typeface="Times New Roman" panose="02020603050405020304" pitchFamily="18" charset="0"/>
              </a:rPr>
              <a:t>bitir</a:t>
            </a:r>
            <a:endParaRPr lang="en-US" altLang="zh-TW" sz="2100" b="1" smtClean="0">
              <a:latin typeface="Times New Roman" panose="02020603050405020304" pitchFamily="18" charset="0"/>
              <a:cs typeface="Times New Roman" panose="02020603050405020304" pitchFamily="18" charset="0"/>
            </a:endParaRPr>
          </a:p>
        </p:txBody>
      </p:sp>
      <p:sp>
        <p:nvSpPr>
          <p:cNvPr id="65539" name="Rectangle 2"/>
          <p:cNvSpPr>
            <a:spLocks noGrp="1" noChangeArrowheads="1"/>
          </p:cNvSpPr>
          <p:nvPr>
            <p:ph type="title"/>
          </p:nvPr>
        </p:nvSpPr>
        <p:spPr>
          <a:xfrm>
            <a:off x="457200" y="457200"/>
            <a:ext cx="8534400" cy="533400"/>
          </a:xfrm>
        </p:spPr>
        <p:txBody>
          <a:bodyPr/>
          <a:lstStyle/>
          <a:p>
            <a:pPr eaLnBrk="1" hangingPunct="1"/>
            <a:r>
              <a:rPr lang="en-US" altLang="zh-TW" sz="2400" b="1" smtClean="0">
                <a:solidFill>
                  <a:srgbClr val="0000CC"/>
                </a:solidFill>
              </a:rPr>
              <a:t>Algorit</a:t>
            </a:r>
            <a:r>
              <a:rPr lang="tr-TR" altLang="zh-TW" sz="2400" b="1" smtClean="0">
                <a:solidFill>
                  <a:srgbClr val="0000CC"/>
                </a:solidFill>
              </a:rPr>
              <a:t>ma</a:t>
            </a:r>
            <a:r>
              <a:rPr lang="en-US" altLang="zh-TW" sz="2400" b="1" smtClean="0">
                <a:solidFill>
                  <a:srgbClr val="0000CC"/>
                </a:solidFill>
              </a:rPr>
              <a:t> 2</a:t>
            </a:r>
            <a:endParaRPr lang="en-US" altLang="zh-TW" sz="1800" smtClean="0">
              <a:solidFill>
                <a:srgbClr val="3333CC"/>
              </a:solidFill>
            </a:endParaRPr>
          </a:p>
        </p:txBody>
      </p:sp>
      <p:sp>
        <p:nvSpPr>
          <p:cNvPr id="65540" name="投影片編號版面配置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75491B91-DE30-493C-94A8-A3DAA4AC24C6}" type="slidenum">
              <a:rPr kumimoji="0" lang="en-US" altLang="zh-TW" sz="1200" smtClean="0">
                <a:latin typeface="Times New Roman" panose="02020603050405020304" pitchFamily="18" charset="0"/>
              </a:rPr>
              <a:pPr>
                <a:spcBef>
                  <a:spcPct val="0"/>
                </a:spcBef>
                <a:buClrTx/>
                <a:buSzTx/>
                <a:buFontTx/>
                <a:buNone/>
              </a:pPr>
              <a:t>48</a:t>
            </a:fld>
            <a:endParaRPr kumimoji="0" lang="en-US" altLang="zh-TW" sz="1200" smtClean="0">
              <a:latin typeface="Times New Roman" panose="02020603050405020304" pitchFamily="18" charset="0"/>
            </a:endParaRPr>
          </a:p>
        </p:txBody>
      </p:sp>
      <p:sp>
        <p:nvSpPr>
          <p:cNvPr id="5" name="矩形 3"/>
          <p:cNvSpPr/>
          <p:nvPr/>
        </p:nvSpPr>
        <p:spPr>
          <a:xfrm>
            <a:off x="6896100" y="14288"/>
            <a:ext cx="2095500" cy="492125"/>
          </a:xfrm>
          <a:prstGeom prst="rect">
            <a:avLst/>
          </a:prstGeom>
        </p:spPr>
        <p:txBody>
          <a:bodyPr wrap="none">
            <a:spAutoFit/>
          </a:bodyPr>
          <a:lstStyle/>
          <a:p>
            <a:pPr eaLnBrk="1" hangingPunct="1">
              <a:defRPr/>
            </a:pPr>
            <a:r>
              <a:rPr lang="tr-TR" altLang="zh-TW" sz="2600" i="1" kern="0" dirty="0">
                <a:solidFill>
                  <a:srgbClr val="00B0F0"/>
                </a:solidFill>
                <a:latin typeface="Arial"/>
                <a:ea typeface="新細明體"/>
              </a:rPr>
              <a:t>Sıralı Gezinti</a:t>
            </a:r>
            <a:endParaRPr lang="zh-TW" altLang="en-US" i="1" dirty="0">
              <a:solidFill>
                <a:srgbClr val="00B0F0"/>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95950" y="0"/>
            <a:ext cx="3448050" cy="492125"/>
          </a:xfrm>
          <a:prstGeom prst="rect">
            <a:avLst/>
          </a:prstGeom>
        </p:spPr>
        <p:txBody>
          <a:bodyPr wrap="none">
            <a:spAutoFit/>
          </a:bodyPr>
          <a:lstStyle/>
          <a:p>
            <a:pPr eaLnBrk="1" hangingPunct="1">
              <a:defRPr/>
            </a:pPr>
            <a:r>
              <a:rPr lang="tr-TR" altLang="zh-TW" sz="2600" b="1" u="sng" kern="0" dirty="0">
                <a:solidFill>
                  <a:srgbClr val="008000"/>
                </a:solidFill>
                <a:latin typeface="Arial"/>
                <a:ea typeface="新細明體"/>
              </a:rPr>
              <a:t>Gezinti Algoritmaları</a:t>
            </a:r>
            <a:endParaRPr lang="zh-TW" altLang="en-US" b="1" u="sng" dirty="0">
              <a:solidFill>
                <a:srgbClr val="008000"/>
              </a:solidFill>
              <a:latin typeface="Arial" charset="0"/>
            </a:endParaRPr>
          </a:p>
        </p:txBody>
      </p:sp>
      <p:sp>
        <p:nvSpPr>
          <p:cNvPr id="4" name="矩形 3"/>
          <p:cNvSpPr/>
          <p:nvPr/>
        </p:nvSpPr>
        <p:spPr>
          <a:xfrm>
            <a:off x="304800" y="498475"/>
            <a:ext cx="3341688" cy="492125"/>
          </a:xfrm>
          <a:prstGeom prst="rect">
            <a:avLst/>
          </a:prstGeom>
        </p:spPr>
        <p:txBody>
          <a:bodyPr wrap="none">
            <a:spAutoFit/>
          </a:bodyPr>
          <a:lstStyle/>
          <a:p>
            <a:pPr eaLnBrk="1" hangingPunct="1">
              <a:defRPr/>
            </a:pPr>
            <a:r>
              <a:rPr lang="tr-TR" altLang="zh-TW" sz="2600" i="1" kern="0" dirty="0">
                <a:solidFill>
                  <a:srgbClr val="00B0F0"/>
                </a:solidFill>
                <a:latin typeface="Arial"/>
                <a:ea typeface="新細明體"/>
              </a:rPr>
              <a:t>Sondan Sıralı Gezinti</a:t>
            </a:r>
            <a:endParaRPr lang="zh-TW" altLang="en-US" i="1" dirty="0">
              <a:solidFill>
                <a:srgbClr val="00B0F0"/>
              </a:solidFill>
              <a:latin typeface="Arial" charset="0"/>
            </a:endParaRPr>
          </a:p>
        </p:txBody>
      </p:sp>
      <p:sp>
        <p:nvSpPr>
          <p:cNvPr id="67588" name="投影片編號版面配置區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CDD28129-CDAA-460C-B109-E491C6B48583}" type="slidenum">
              <a:rPr kumimoji="0" lang="en-US" altLang="zh-TW" sz="1200" smtClean="0">
                <a:latin typeface="Times New Roman" panose="02020603050405020304" pitchFamily="18" charset="0"/>
              </a:rPr>
              <a:pPr>
                <a:spcBef>
                  <a:spcPct val="0"/>
                </a:spcBef>
                <a:buClrTx/>
                <a:buSzTx/>
                <a:buFontTx/>
                <a:buNone/>
              </a:pPr>
              <a:t>49</a:t>
            </a:fld>
            <a:endParaRPr kumimoji="0" lang="en-US" altLang="zh-TW" sz="1200" smtClean="0">
              <a:latin typeface="Times New Roman" panose="02020603050405020304" pitchFamily="18" charset="0"/>
            </a:endParaRPr>
          </a:p>
        </p:txBody>
      </p:sp>
      <p:sp>
        <p:nvSpPr>
          <p:cNvPr id="67589" name="矩形 2"/>
          <p:cNvSpPr>
            <a:spLocks noChangeArrowheads="1"/>
          </p:cNvSpPr>
          <p:nvPr/>
        </p:nvSpPr>
        <p:spPr bwMode="auto">
          <a:xfrm>
            <a:off x="390525" y="990600"/>
            <a:ext cx="1752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2400" b="1">
                <a:solidFill>
                  <a:srgbClr val="008000"/>
                </a:solidFill>
              </a:rPr>
              <a:t>Tanım 3</a:t>
            </a:r>
            <a:endParaRPr lang="en-US" altLang="zh-TW" sz="1800"/>
          </a:p>
        </p:txBody>
      </p:sp>
      <p:sp>
        <p:nvSpPr>
          <p:cNvPr id="67590" name="Dikdörtgen 1"/>
          <p:cNvSpPr>
            <a:spLocks noChangeArrowheads="1"/>
          </p:cNvSpPr>
          <p:nvPr/>
        </p:nvSpPr>
        <p:spPr bwMode="auto">
          <a:xfrm>
            <a:off x="314325" y="1452563"/>
            <a:ext cx="86772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i="1"/>
              <a:t>T,</a:t>
            </a:r>
            <a:r>
              <a:rPr lang="tr-TR" altLang="tr-TR" sz="1800"/>
              <a:t> kökü r olan sıralı bir köklü ağaç olsun. Eğer </a:t>
            </a:r>
            <a:r>
              <a:rPr lang="tr-TR" altLang="tr-TR" sz="1800" i="1"/>
              <a:t>T</a:t>
            </a:r>
            <a:r>
              <a:rPr lang="tr-TR" altLang="tr-TR" sz="1800"/>
              <a:t> sadece </a:t>
            </a:r>
            <a:r>
              <a:rPr lang="tr-TR" altLang="tr-TR" sz="1800" i="1"/>
              <a:t>r</a:t>
            </a:r>
            <a:r>
              <a:rPr lang="tr-TR" altLang="tr-TR" sz="1800"/>
              <a:t> 'den oluşuyorsa </a:t>
            </a:r>
            <a:r>
              <a:rPr lang="tr-TR" altLang="tr-TR" sz="1800" i="1"/>
              <a:t>r,</a:t>
            </a:r>
            <a:r>
              <a:rPr lang="tr-TR" altLang="tr-TR" sz="1800"/>
              <a:t> </a:t>
            </a:r>
            <a:r>
              <a:rPr lang="tr-TR" altLang="tr-TR" sz="1800" i="1"/>
              <a:t>T</a:t>
            </a:r>
            <a:r>
              <a:rPr lang="tr-TR" altLang="tr-TR" sz="1800"/>
              <a:t>’nin </a:t>
            </a:r>
            <a:r>
              <a:rPr lang="tr-TR" altLang="tr-TR" sz="1800" i="1"/>
              <a:t>sondan sıralı gezintisidir.</a:t>
            </a:r>
            <a:r>
              <a:rPr lang="tr-TR" altLang="tr-TR" sz="1800"/>
              <a:t> Diğer halde, r’deki alt ağaçlar soldan sağa doğru </a:t>
            </a:r>
            <a:r>
              <a:rPr lang="tr-TR" altLang="tr-TR" sz="1800" i="1"/>
              <a:t>T</a:t>
            </a:r>
            <a:r>
              <a:rPr lang="tr-TR" altLang="tr-TR" sz="1800" i="1" baseline="-25000"/>
              <a:t>1</a:t>
            </a:r>
            <a:r>
              <a:rPr lang="tr-TR" altLang="tr-TR" sz="1800" i="1"/>
              <a:t>, T</a:t>
            </a:r>
            <a:r>
              <a:rPr lang="tr-TR" altLang="tr-TR" sz="1800" i="1" baseline="-25000"/>
              <a:t>2</a:t>
            </a:r>
            <a:r>
              <a:rPr lang="tr-TR" altLang="tr-TR" sz="1800" baseline="-25000"/>
              <a:t> </a:t>
            </a:r>
            <a:r>
              <a:rPr lang="tr-TR" altLang="tr-TR" sz="1800"/>
              <a:t>,..., </a:t>
            </a:r>
            <a:r>
              <a:rPr lang="tr-TR" altLang="tr-TR" sz="1800" i="1"/>
              <a:t>T</a:t>
            </a:r>
            <a:r>
              <a:rPr lang="tr-TR" altLang="tr-TR" sz="1800" i="1" baseline="-25000"/>
              <a:t>n</a:t>
            </a:r>
            <a:r>
              <a:rPr lang="tr-TR" altLang="tr-TR" sz="1800"/>
              <a:t> olsun. </a:t>
            </a:r>
            <a:r>
              <a:rPr lang="tr-TR" altLang="tr-TR" sz="1800" i="1"/>
              <a:t>Sondan sıralı gezinti T</a:t>
            </a:r>
            <a:r>
              <a:rPr lang="tr-TR" altLang="tr-TR" sz="1800" i="1" baseline="-25000"/>
              <a:t>1</a:t>
            </a:r>
            <a:r>
              <a:rPr lang="tr-TR" altLang="tr-TR" sz="1800" i="1"/>
              <a:t>’i</a:t>
            </a:r>
            <a:r>
              <a:rPr lang="tr-TR" altLang="tr-TR" sz="1800"/>
              <a:t> ziyaret ederek başlar, sonradan verilen sıralama izlenerek </a:t>
            </a:r>
            <a:r>
              <a:rPr lang="tr-TR" altLang="tr-TR" sz="1800" i="1"/>
              <a:t>T</a:t>
            </a:r>
            <a:r>
              <a:rPr lang="tr-TR" altLang="tr-TR" sz="1800" i="1" baseline="-25000"/>
              <a:t>2</a:t>
            </a:r>
            <a:r>
              <a:rPr lang="tr-TR" altLang="tr-TR" sz="1800"/>
              <a:t> ziyaret edilir, benzer şekilde diğerleri </a:t>
            </a:r>
            <a:r>
              <a:rPr lang="tr-TR" altLang="tr-TR" sz="1800" i="1"/>
              <a:t>T</a:t>
            </a:r>
            <a:r>
              <a:rPr lang="tr-TR" altLang="tr-TR" sz="1800" i="1" baseline="-25000"/>
              <a:t>n</a:t>
            </a:r>
            <a:r>
              <a:rPr lang="tr-TR" altLang="tr-TR" sz="1800" baseline="-25000"/>
              <a:t> </a:t>
            </a:r>
            <a:r>
              <a:rPr lang="tr-TR" altLang="tr-TR" sz="1800"/>
              <a:t>ziyaret edilene kadar ziyaret edilir ve </a:t>
            </a:r>
            <a:r>
              <a:rPr lang="tr-TR" altLang="tr-TR" sz="1800" i="1"/>
              <a:t>r</a:t>
            </a:r>
            <a:r>
              <a:rPr lang="tr-TR" altLang="tr-TR" sz="1800"/>
              <a:t> ziyaret edilerek biter.</a:t>
            </a:r>
          </a:p>
        </p:txBody>
      </p:sp>
      <p:sp>
        <p:nvSpPr>
          <p:cNvPr id="67591" name="Dikdörtgen 9"/>
          <p:cNvSpPr>
            <a:spLocks noChangeArrowheads="1"/>
          </p:cNvSpPr>
          <p:nvPr/>
        </p:nvSpPr>
        <p:spPr bwMode="auto">
          <a:xfrm>
            <a:off x="609600" y="6030913"/>
            <a:ext cx="3810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4</a:t>
            </a:r>
            <a:r>
              <a:rPr lang="tr-TR" altLang="tr-TR" sz="1800" b="1">
                <a:latin typeface="Calibri" panose="020F0502020204030204" pitchFamily="34" charset="0"/>
                <a:ea typeface="Calibri" panose="020F0502020204030204" pitchFamily="34" charset="0"/>
                <a:cs typeface="Times New Roman" panose="02020603050405020304" pitchFamily="18" charset="0"/>
              </a:rPr>
              <a:t> </a:t>
            </a:r>
            <a:r>
              <a:rPr lang="tr-TR" altLang="tr-TR" sz="1800">
                <a:latin typeface="Calibri" panose="020F0502020204030204" pitchFamily="34" charset="0"/>
                <a:ea typeface="Calibri" panose="020F0502020204030204" pitchFamily="34" charset="0"/>
                <a:cs typeface="Times New Roman" panose="02020603050405020304" pitchFamily="18" charset="0"/>
              </a:rPr>
              <a:t>Sondan Sıralı Ziyaret</a:t>
            </a:r>
            <a:endParaRPr lang="tr-TR" altLang="tr-TR" sz="1800">
              <a:ea typeface="Calibri" panose="020F0502020204030204" pitchFamily="34" charset="0"/>
              <a:cs typeface="Times New Roman" panose="02020603050405020304" pitchFamily="18" charset="0"/>
            </a:endParaRPr>
          </a:p>
        </p:txBody>
      </p:sp>
      <p:graphicFrame>
        <p:nvGraphicFramePr>
          <p:cNvPr id="67592" name="Nesne 6"/>
          <p:cNvGraphicFramePr>
            <a:graphicFrameLocks noChangeAspect="1"/>
          </p:cNvGraphicFramePr>
          <p:nvPr/>
        </p:nvGraphicFramePr>
        <p:xfrm>
          <a:off x="404813" y="2901950"/>
          <a:ext cx="5081587" cy="3273425"/>
        </p:xfrm>
        <a:graphic>
          <a:graphicData uri="http://schemas.openxmlformats.org/presentationml/2006/ole">
            <mc:AlternateContent xmlns:mc="http://schemas.openxmlformats.org/markup-compatibility/2006">
              <mc:Choice xmlns:v="urn:schemas-microsoft-com:vml" Requires="v">
                <p:oleObj spid="_x0000_s67593" name="Visio" r:id="rId3" imgW="3962349" imgH="2552739" progId="Visio.Drawing.15">
                  <p:embed/>
                </p:oleObj>
              </mc:Choice>
              <mc:Fallback>
                <p:oleObj name="Visio" r:id="rId3" imgW="3962349" imgH="2552739" progId="Visio.Drawing.15">
                  <p:embed/>
                  <p:pic>
                    <p:nvPicPr>
                      <p:cNvPr id="0" name="Nesn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13" y="2901950"/>
                        <a:ext cx="5081587"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381000" y="533400"/>
            <a:ext cx="8763000" cy="1371600"/>
          </a:xfrm>
          <a:ln>
            <a:solidFill>
              <a:schemeClr val="tx1"/>
            </a:solidFill>
            <a:miter lim="800000"/>
            <a:headEnd/>
            <a:tailEnd/>
          </a:ln>
        </p:spPr>
        <p:txBody>
          <a:bodyPr/>
          <a:lstStyle/>
          <a:p>
            <a:pPr eaLnBrk="1" hangingPunct="1">
              <a:buFont typeface="Wingdings" panose="05000000000000000000" pitchFamily="2" charset="2"/>
              <a:buNone/>
              <a:tabLst>
                <a:tab pos="1700213" algn="l"/>
              </a:tabLst>
            </a:pPr>
            <a:r>
              <a:rPr lang="tr-TR" altLang="zh-TW" sz="2800" b="1" smtClean="0">
                <a:solidFill>
                  <a:srgbClr val="FF3300"/>
                </a:solidFill>
                <a:sym typeface="Symbol" panose="05050102010706020507" pitchFamily="18" charset="2"/>
              </a:rPr>
              <a:t>Teorem 1</a:t>
            </a:r>
            <a:r>
              <a:rPr lang="en-US" altLang="zh-TW" sz="2800" b="1" smtClean="0">
                <a:solidFill>
                  <a:srgbClr val="FF3300"/>
                </a:solidFill>
                <a:sym typeface="Symbol" panose="05050102010706020507" pitchFamily="18" charset="2"/>
              </a:rPr>
              <a:t> </a:t>
            </a:r>
            <a:r>
              <a:rPr lang="tr-TR" altLang="zh-TW" sz="2800" smtClean="0">
                <a:sym typeface="Symbol" panose="05050102010706020507" pitchFamily="18" charset="2"/>
              </a:rPr>
              <a:t>Yönsüz bir çizge, ancak ve ancak her 	   	düğüm ikilisi için basit bir tek yol olması 	durumunda bir ağaçtır. </a:t>
            </a:r>
            <a:endParaRPr lang="en-US" altLang="zh-TW" sz="2800" smtClean="0">
              <a:sym typeface="Symbol" panose="05050102010706020507" pitchFamily="18" charset="2"/>
            </a:endParaRPr>
          </a:p>
        </p:txBody>
      </p:sp>
      <p:sp>
        <p:nvSpPr>
          <p:cNvPr id="23560" name="Rectangle 43"/>
          <p:cNvSpPr>
            <a:spLocks noChangeArrowheads="1"/>
          </p:cNvSpPr>
          <p:nvPr/>
        </p:nvSpPr>
        <p:spPr bwMode="auto">
          <a:xfrm>
            <a:off x="228600" y="2057400"/>
            <a:ext cx="8763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zh-TW" sz="2400" b="1" i="1">
                <a:solidFill>
                  <a:srgbClr val="008000"/>
                </a:solidFill>
              </a:rPr>
              <a:t>İspat:</a:t>
            </a:r>
            <a:r>
              <a:rPr lang="en-US" altLang="zh-TW" sz="2400"/>
              <a:t> </a:t>
            </a:r>
            <a:r>
              <a:rPr lang="tr-TR" altLang="tr-TR" sz="2400"/>
              <a:t>Bir </a:t>
            </a:r>
            <a:r>
              <a:rPr lang="tr-TR" altLang="tr-TR" sz="2400" i="1"/>
              <a:t>T</a:t>
            </a:r>
            <a:r>
              <a:rPr lang="tr-TR" altLang="tr-TR" sz="2400"/>
              <a:t> çizgesinin herhangi iki düğümü arasında basit tek bir yol olduğunu kabul ede­lim. Herhangi iki düğüm arasında bir yol olduğu için </a:t>
            </a:r>
            <a:r>
              <a:rPr lang="tr-TR" altLang="tr-TR" sz="2400" i="1"/>
              <a:t>T</a:t>
            </a:r>
            <a:r>
              <a:rPr lang="tr-TR" altLang="tr-TR" sz="2400"/>
              <a:t> bağlantılıdır. Ayrıca </a:t>
            </a:r>
            <a:r>
              <a:rPr lang="tr-TR" altLang="tr-TR" sz="2400" i="1"/>
              <a:t>T’</a:t>
            </a:r>
            <a:r>
              <a:rPr lang="tr-TR" altLang="tr-TR" sz="2400"/>
              <a:t> de hiç basit devre yoktur. Bunu görmek için, </a:t>
            </a:r>
            <a:r>
              <a:rPr lang="tr-TR" altLang="tr-TR" sz="2400" i="1"/>
              <a:t>T</a:t>
            </a:r>
            <a:r>
              <a:rPr lang="tr-TR" altLang="tr-TR" sz="2400"/>
              <a:t>’ de x ve y köşelerini içeren basit bir devre olduğunu kabul edelim. Bu durumda x ve y arasında iki yol olacaktır, çünkü verilen basit devre x’ten y’ye giden basit bir yol ve y’den x’ e giden basit bir yoldan oluşur. Dolayısıyla her iki düğümü arasında bir tek yol bulunduran çizge bir ağaçtır.</a:t>
            </a:r>
          </a:p>
        </p:txBody>
      </p:sp>
      <p:sp>
        <p:nvSpPr>
          <p:cNvPr id="13316"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zh-TW" sz="1200" smtClean="0"/>
              <a:t>Bölüm 11 </a:t>
            </a:r>
            <a:r>
              <a:rPr kumimoji="0" lang="en-US" altLang="zh-TW" sz="1200" smtClean="0">
                <a:latin typeface="Times New Roman" panose="02020603050405020304" pitchFamily="18" charset="0"/>
              </a:rPr>
              <a:t>-</a:t>
            </a:r>
            <a:fld id="{77D9E865-CEC2-45A5-B6D9-BABE49DFFE2E}" type="slidenum">
              <a:rPr kumimoji="0" lang="en-US" altLang="zh-TW" sz="1200" smtClean="0">
                <a:latin typeface="Times New Roman" panose="02020603050405020304" pitchFamily="18" charset="0"/>
              </a:rPr>
              <a:pPr>
                <a:spcBef>
                  <a:spcPct val="0"/>
                </a:spcBef>
                <a:buClrTx/>
                <a:buSzTx/>
                <a:buFontTx/>
                <a:buNone/>
              </a:pPr>
              <a:t>5</a:t>
            </a:fld>
            <a:endParaRPr kumimoji="0" lang="en-US" altLang="zh-TW" sz="1200" smtClean="0">
              <a:latin typeface="Times New Roman" panose="02020603050405020304" pitchFamily="18" charset="0"/>
            </a:endParaRPr>
          </a:p>
        </p:txBody>
      </p:sp>
      <p:sp>
        <p:nvSpPr>
          <p:cNvPr id="13317"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60"/>
                                        </p:tgtEl>
                                        <p:attrNameLst>
                                          <p:attrName>style.visibility</p:attrName>
                                        </p:attrNameLst>
                                      </p:cBhvr>
                                      <p:to>
                                        <p:strVal val="visible"/>
                                      </p:to>
                                    </p:set>
                                    <p:anim calcmode="lin" valueType="num">
                                      <p:cBhvr additive="base">
                                        <p:cTn id="7" dur="500" fill="hold"/>
                                        <p:tgtEl>
                                          <p:spTgt spid="23560"/>
                                        </p:tgtEl>
                                        <p:attrNameLst>
                                          <p:attrName>ppt_x</p:attrName>
                                        </p:attrNameLst>
                                      </p:cBhvr>
                                      <p:tavLst>
                                        <p:tav tm="0">
                                          <p:val>
                                            <p:strVal val="#ppt_x"/>
                                          </p:val>
                                        </p:tav>
                                        <p:tav tm="100000">
                                          <p:val>
                                            <p:strVal val="#ppt_x"/>
                                          </p:val>
                                        </p:tav>
                                      </p:tavLst>
                                    </p:anim>
                                    <p:anim calcmode="lin" valueType="num">
                                      <p:cBhvr additive="base">
                                        <p:cTn id="8" dur="500" fill="hold"/>
                                        <p:tgtEl>
                                          <p:spTgt spid="235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1000" y="381000"/>
            <a:ext cx="8534400" cy="830263"/>
          </a:xfrm>
          <a:prstGeom prst="rect">
            <a:avLst/>
          </a:prstGeom>
        </p:spPr>
        <p:txBody>
          <a:bodyPr>
            <a:spAutoFit/>
          </a:bodyPr>
          <a:lstStyle/>
          <a:p>
            <a:pPr eaLnBrk="1" hangingPunct="1">
              <a:defRPr/>
            </a:pPr>
            <a:r>
              <a:rPr lang="tr-TR" altLang="zh-TW" sz="2400" b="1" kern="0" dirty="0">
                <a:solidFill>
                  <a:srgbClr val="008000"/>
                </a:solidFill>
                <a:latin typeface="Arial"/>
                <a:ea typeface="新細明體"/>
              </a:rPr>
              <a:t>Örnek 4</a:t>
            </a:r>
            <a:r>
              <a:rPr lang="en-US" altLang="zh-TW" sz="2400" b="1" kern="0" dirty="0">
                <a:solidFill>
                  <a:srgbClr val="008000"/>
                </a:solidFill>
                <a:latin typeface="Arial"/>
                <a:ea typeface="新細明體"/>
              </a:rPr>
              <a:t> </a:t>
            </a:r>
            <a:r>
              <a:rPr lang="tr-TR" sz="2400" dirty="0"/>
              <a:t>Sondan sıralı gezinti Şekil 3’deki sıralı köklü </a:t>
            </a:r>
            <a:r>
              <a:rPr lang="tr-TR" sz="2400" i="1" dirty="0"/>
              <a:t>T</a:t>
            </a:r>
            <a:r>
              <a:rPr lang="tr-TR" sz="2400" dirty="0"/>
              <a:t> ağacının düğümlerini hangi sırada ziyaret eder?</a:t>
            </a:r>
          </a:p>
        </p:txBody>
      </p:sp>
      <p:sp>
        <p:nvSpPr>
          <p:cNvPr id="6" name="矩形 5"/>
          <p:cNvSpPr/>
          <p:nvPr/>
        </p:nvSpPr>
        <p:spPr>
          <a:xfrm>
            <a:off x="3154363" y="1258888"/>
            <a:ext cx="1397000" cy="461962"/>
          </a:xfrm>
          <a:prstGeom prst="rect">
            <a:avLst/>
          </a:prstGeom>
        </p:spPr>
        <p:txBody>
          <a:bodyPr wrap="none">
            <a:spAutoFit/>
          </a:bodyPr>
          <a:lstStyle/>
          <a:p>
            <a:pPr eaLnBrk="1" hangingPunct="1">
              <a:defRPr/>
            </a:pPr>
            <a:r>
              <a:rPr lang="tr-TR" altLang="zh-TW" sz="2400" b="1" kern="0" dirty="0">
                <a:solidFill>
                  <a:srgbClr val="008000"/>
                </a:solidFill>
                <a:latin typeface="Arial"/>
                <a:ea typeface="新細明體"/>
              </a:rPr>
              <a:t>Çözüm</a:t>
            </a:r>
            <a:r>
              <a:rPr lang="en-US" altLang="zh-TW" sz="2400" b="1" kern="0" dirty="0">
                <a:solidFill>
                  <a:srgbClr val="008000"/>
                </a:solidFill>
                <a:latin typeface="Arial"/>
                <a:ea typeface="新細明體"/>
              </a:rPr>
              <a:t>: </a:t>
            </a:r>
            <a:endParaRPr lang="zh-TW" altLang="en-US" sz="1600" dirty="0">
              <a:latin typeface="Arial" charset="0"/>
            </a:endParaRPr>
          </a:p>
        </p:txBody>
      </p:sp>
      <p:sp>
        <p:nvSpPr>
          <p:cNvPr id="68612"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9A2A2292-408C-464E-B23D-41F13191E1E3}" type="slidenum">
              <a:rPr kumimoji="0" lang="en-US" altLang="zh-TW" sz="1200" smtClean="0">
                <a:latin typeface="Times New Roman" panose="02020603050405020304" pitchFamily="18" charset="0"/>
              </a:rPr>
              <a:pPr>
                <a:spcBef>
                  <a:spcPct val="0"/>
                </a:spcBef>
                <a:buClrTx/>
                <a:buSzTx/>
                <a:buFontTx/>
                <a:buNone/>
              </a:pPr>
              <a:t>50</a:t>
            </a:fld>
            <a:endParaRPr kumimoji="0" lang="en-US" altLang="zh-TW" sz="1200" smtClean="0">
              <a:latin typeface="Times New Roman" panose="02020603050405020304" pitchFamily="18" charset="0"/>
            </a:endParaRPr>
          </a:p>
        </p:txBody>
      </p:sp>
      <p:graphicFrame>
        <p:nvGraphicFramePr>
          <p:cNvPr id="68613" name="Nesne 2"/>
          <p:cNvGraphicFramePr>
            <a:graphicFrameLocks noChangeAspect="1"/>
          </p:cNvGraphicFramePr>
          <p:nvPr/>
        </p:nvGraphicFramePr>
        <p:xfrm>
          <a:off x="228600" y="1798638"/>
          <a:ext cx="3549650" cy="4075112"/>
        </p:xfrm>
        <a:graphic>
          <a:graphicData uri="http://schemas.openxmlformats.org/presentationml/2006/ole">
            <mc:AlternateContent xmlns:mc="http://schemas.openxmlformats.org/markup-compatibility/2006">
              <mc:Choice xmlns:v="urn:schemas-microsoft-com:vml" Requires="v">
                <p:oleObj spid="_x0000_s68618" name="Visio" r:id="rId3" imgW="1990630" imgH="2285905" progId="Visio.Drawing.15">
                  <p:embed/>
                </p:oleObj>
              </mc:Choice>
              <mc:Fallback>
                <p:oleObj name="Visio" r:id="rId3" imgW="1990630" imgH="2285905" progId="Visio.Drawing.15">
                  <p:embed/>
                  <p:pic>
                    <p:nvPicPr>
                      <p:cNvPr id="0" name="Nesn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798638"/>
                        <a:ext cx="354965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4" name="Dikdörtgen 8"/>
          <p:cNvSpPr>
            <a:spLocks noChangeArrowheads="1"/>
          </p:cNvSpPr>
          <p:nvPr/>
        </p:nvSpPr>
        <p:spPr bwMode="auto">
          <a:xfrm>
            <a:off x="609600" y="6030913"/>
            <a:ext cx="3810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3 </a:t>
            </a:r>
            <a:r>
              <a:rPr lang="tr-TR" altLang="tr-TR" sz="1800">
                <a:latin typeface="Calibri" panose="020F0502020204030204" pitchFamily="34" charset="0"/>
                <a:ea typeface="Calibri" panose="020F0502020204030204" pitchFamily="34" charset="0"/>
                <a:cs typeface="Times New Roman" panose="02020603050405020304" pitchFamily="18" charset="0"/>
              </a:rPr>
              <a:t>Sıralı Köklü </a:t>
            </a:r>
            <a:r>
              <a:rPr lang="tr-TR" altLang="tr-TR" sz="1800" i="1">
                <a:latin typeface="Calibri" panose="020F0502020204030204" pitchFamily="34" charset="0"/>
                <a:ea typeface="Calibri" panose="020F0502020204030204" pitchFamily="34" charset="0"/>
                <a:cs typeface="Times New Roman" panose="02020603050405020304" pitchFamily="18" charset="0"/>
              </a:rPr>
              <a:t>T</a:t>
            </a:r>
            <a:r>
              <a:rPr lang="tr-TR" altLang="tr-TR" sz="1800">
                <a:latin typeface="Calibri" panose="020F0502020204030204" pitchFamily="34" charset="0"/>
                <a:ea typeface="Calibri" panose="020F0502020204030204" pitchFamily="34" charset="0"/>
                <a:cs typeface="Times New Roman" panose="02020603050405020304" pitchFamily="18" charset="0"/>
              </a:rPr>
              <a:t> Ağacı</a:t>
            </a:r>
            <a:endParaRPr lang="tr-TR" altLang="tr-TR" sz="1800">
              <a:ea typeface="Calibri" panose="020F0502020204030204" pitchFamily="34" charset="0"/>
              <a:cs typeface="Times New Roman" panose="02020603050405020304" pitchFamily="18" charset="0"/>
            </a:endParaRPr>
          </a:p>
        </p:txBody>
      </p:sp>
      <p:sp>
        <p:nvSpPr>
          <p:cNvPr id="10" name="矩形 3"/>
          <p:cNvSpPr/>
          <p:nvPr/>
        </p:nvSpPr>
        <p:spPr>
          <a:xfrm>
            <a:off x="5840413" y="23813"/>
            <a:ext cx="3341687" cy="492125"/>
          </a:xfrm>
          <a:prstGeom prst="rect">
            <a:avLst/>
          </a:prstGeom>
        </p:spPr>
        <p:txBody>
          <a:bodyPr wrap="none">
            <a:spAutoFit/>
          </a:bodyPr>
          <a:lstStyle/>
          <a:p>
            <a:pPr eaLnBrk="1" hangingPunct="1">
              <a:defRPr/>
            </a:pPr>
            <a:r>
              <a:rPr lang="tr-TR" altLang="zh-TW" sz="2600" i="1" kern="0" dirty="0">
                <a:solidFill>
                  <a:srgbClr val="00B0F0"/>
                </a:solidFill>
                <a:latin typeface="Arial"/>
                <a:ea typeface="新細明體"/>
              </a:rPr>
              <a:t>Sondan Sıralı Gezinti</a:t>
            </a:r>
            <a:endParaRPr lang="zh-TW" altLang="en-US" i="1" dirty="0">
              <a:solidFill>
                <a:srgbClr val="00B0F0"/>
              </a:solidFill>
              <a:latin typeface="Arial" charset="0"/>
            </a:endParaRPr>
          </a:p>
        </p:txBody>
      </p:sp>
      <p:pic>
        <p:nvPicPr>
          <p:cNvPr id="68616" name="Resim 3"/>
          <p:cNvPicPr>
            <a:picLocks noChangeAspect="1"/>
          </p:cNvPicPr>
          <p:nvPr/>
        </p:nvPicPr>
        <p:blipFill>
          <a:blip r:embed="rId5">
            <a:extLst>
              <a:ext uri="{28A0092B-C50C-407E-A947-70E740481C1C}">
                <a14:useLocalDpi xmlns:a14="http://schemas.microsoft.com/office/drawing/2010/main" val="0"/>
              </a:ext>
            </a:extLst>
          </a:blip>
          <a:srcRect l="15788" t="25999" r="72523" b="31334"/>
          <a:stretch>
            <a:fillRect/>
          </a:stretch>
        </p:blipFill>
        <p:spPr bwMode="auto">
          <a:xfrm>
            <a:off x="4551363" y="1211263"/>
            <a:ext cx="2935287" cy="343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Resim 6"/>
          <p:cNvPicPr>
            <a:picLocks noChangeAspect="1"/>
          </p:cNvPicPr>
          <p:nvPr/>
        </p:nvPicPr>
        <p:blipFill>
          <a:blip r:embed="rId6">
            <a:extLst>
              <a:ext uri="{28A0092B-C50C-407E-A947-70E740481C1C}">
                <a14:useLocalDpi xmlns:a14="http://schemas.microsoft.com/office/drawing/2010/main" val="0"/>
              </a:ext>
            </a:extLst>
          </a:blip>
          <a:srcRect l="16072" t="33112" r="72523" b="43777"/>
          <a:stretch>
            <a:fillRect/>
          </a:stretch>
        </p:blipFill>
        <p:spPr bwMode="auto">
          <a:xfrm>
            <a:off x="4575175" y="4714875"/>
            <a:ext cx="3048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457200"/>
            <a:ext cx="8534400" cy="533400"/>
          </a:xfrm>
        </p:spPr>
        <p:txBody>
          <a:bodyPr/>
          <a:lstStyle/>
          <a:p>
            <a:pPr eaLnBrk="1" hangingPunct="1"/>
            <a:r>
              <a:rPr lang="en-US" altLang="zh-TW" sz="2400" b="1" smtClean="0">
                <a:solidFill>
                  <a:srgbClr val="0000CC"/>
                </a:solidFill>
              </a:rPr>
              <a:t>Algorit</a:t>
            </a:r>
            <a:r>
              <a:rPr lang="tr-TR" altLang="zh-TW" sz="2400" b="1" smtClean="0">
                <a:solidFill>
                  <a:srgbClr val="0000CC"/>
                </a:solidFill>
              </a:rPr>
              <a:t>ma</a:t>
            </a:r>
            <a:r>
              <a:rPr lang="en-US" altLang="zh-TW" sz="2400" b="1" smtClean="0">
                <a:solidFill>
                  <a:srgbClr val="0000CC"/>
                </a:solidFill>
              </a:rPr>
              <a:t> </a:t>
            </a:r>
            <a:r>
              <a:rPr lang="tr-TR" altLang="zh-TW" sz="2400" b="1" smtClean="0">
                <a:solidFill>
                  <a:srgbClr val="0000CC"/>
                </a:solidFill>
              </a:rPr>
              <a:t>3</a:t>
            </a:r>
            <a:endParaRPr lang="en-US" altLang="zh-TW" sz="1800" smtClean="0">
              <a:solidFill>
                <a:srgbClr val="3333CC"/>
              </a:solidFill>
            </a:endParaRPr>
          </a:p>
        </p:txBody>
      </p:sp>
      <p:sp>
        <p:nvSpPr>
          <p:cNvPr id="69635" name="投影片編號版面配置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CDEB1DC6-48FF-4652-AC9B-AFD84CE04C2A}" type="slidenum">
              <a:rPr kumimoji="0" lang="en-US" altLang="zh-TW" sz="1200" smtClean="0">
                <a:latin typeface="Times New Roman" panose="02020603050405020304" pitchFamily="18" charset="0"/>
              </a:rPr>
              <a:pPr>
                <a:spcBef>
                  <a:spcPct val="0"/>
                </a:spcBef>
                <a:buClrTx/>
                <a:buSzTx/>
                <a:buFontTx/>
                <a:buNone/>
              </a:pPr>
              <a:t>51</a:t>
            </a:fld>
            <a:endParaRPr kumimoji="0" lang="en-US" altLang="zh-TW" sz="1200" smtClean="0">
              <a:latin typeface="Times New Roman" panose="02020603050405020304" pitchFamily="18" charset="0"/>
            </a:endParaRPr>
          </a:p>
        </p:txBody>
      </p:sp>
      <p:sp>
        <p:nvSpPr>
          <p:cNvPr id="6" name="矩形 3"/>
          <p:cNvSpPr/>
          <p:nvPr/>
        </p:nvSpPr>
        <p:spPr>
          <a:xfrm>
            <a:off x="5840413" y="23813"/>
            <a:ext cx="3341687" cy="492125"/>
          </a:xfrm>
          <a:prstGeom prst="rect">
            <a:avLst/>
          </a:prstGeom>
        </p:spPr>
        <p:txBody>
          <a:bodyPr wrap="none">
            <a:spAutoFit/>
          </a:bodyPr>
          <a:lstStyle/>
          <a:p>
            <a:pPr eaLnBrk="1" hangingPunct="1">
              <a:defRPr/>
            </a:pPr>
            <a:r>
              <a:rPr lang="tr-TR" altLang="zh-TW" sz="2600" i="1" kern="0" dirty="0">
                <a:solidFill>
                  <a:srgbClr val="00B0F0"/>
                </a:solidFill>
                <a:latin typeface="Arial"/>
                <a:ea typeface="新細明體"/>
              </a:rPr>
              <a:t>Sondan Sıralı Gezinti</a:t>
            </a:r>
            <a:endParaRPr lang="zh-TW" altLang="en-US" i="1" dirty="0">
              <a:solidFill>
                <a:srgbClr val="00B0F0"/>
              </a:solidFill>
              <a:latin typeface="Arial" charset="0"/>
            </a:endParaRPr>
          </a:p>
        </p:txBody>
      </p:sp>
      <p:sp>
        <p:nvSpPr>
          <p:cNvPr id="8" name="內容版面配置區 5"/>
          <p:cNvSpPr txBox="1">
            <a:spLocks/>
          </p:cNvSpPr>
          <p:nvPr/>
        </p:nvSpPr>
        <p:spPr bwMode="auto">
          <a:xfrm>
            <a:off x="609600" y="1295400"/>
            <a:ext cx="5105400" cy="3048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9pPr>
          </a:lstStyle>
          <a:p>
            <a:pPr>
              <a:spcBef>
                <a:spcPts val="300"/>
              </a:spcBef>
              <a:buFont typeface="Wingdings" panose="05000000000000000000" pitchFamily="2" charset="2"/>
              <a:buNone/>
              <a:defRPr/>
            </a:pPr>
            <a:r>
              <a:rPr lang="en-US" altLang="zh-TW" sz="2100" b="1" kern="0" dirty="0" smtClean="0">
                <a:latin typeface="Times New Roman" panose="02020603050405020304" pitchFamily="18" charset="0"/>
                <a:cs typeface="Times New Roman" panose="02020603050405020304" pitchFamily="18" charset="0"/>
              </a:rPr>
              <a:t>Procedure</a:t>
            </a:r>
            <a:r>
              <a:rPr lang="en-US" altLang="zh-TW" sz="2100" kern="0" dirty="0" smtClean="0">
                <a:latin typeface="Times New Roman" panose="02020603050405020304" pitchFamily="18" charset="0"/>
                <a:cs typeface="Times New Roman" panose="02020603050405020304" pitchFamily="18" charset="0"/>
              </a:rPr>
              <a:t> </a:t>
            </a:r>
            <a:r>
              <a:rPr lang="tr-TR" altLang="zh-TW" sz="2100" i="1" kern="0" dirty="0" smtClean="0">
                <a:latin typeface="Times New Roman" panose="02020603050405020304" pitchFamily="18" charset="0"/>
                <a:cs typeface="Times New Roman" panose="02020603050405020304" pitchFamily="18" charset="0"/>
              </a:rPr>
              <a:t>sondan sıralı</a:t>
            </a:r>
            <a:r>
              <a:rPr lang="en-US" altLang="zh-TW" sz="2100" kern="0" dirty="0" smtClean="0">
                <a:latin typeface="Times New Roman" panose="02020603050405020304" pitchFamily="18" charset="0"/>
                <a:cs typeface="Times New Roman" panose="02020603050405020304" pitchFamily="18" charset="0"/>
              </a:rPr>
              <a:t>(</a:t>
            </a:r>
            <a:r>
              <a:rPr lang="en-US" altLang="zh-TW" sz="2100" i="1" kern="0" dirty="0" smtClean="0">
                <a:latin typeface="Times New Roman" panose="02020603050405020304" pitchFamily="18" charset="0"/>
                <a:cs typeface="Times New Roman" panose="02020603050405020304" pitchFamily="18" charset="0"/>
              </a:rPr>
              <a:t>T</a:t>
            </a:r>
            <a:r>
              <a:rPr lang="en-US" altLang="zh-TW" sz="2100" kern="0" dirty="0" smtClean="0">
                <a:latin typeface="Times New Roman" panose="02020603050405020304" pitchFamily="18" charset="0"/>
                <a:cs typeface="Times New Roman" panose="02020603050405020304" pitchFamily="18" charset="0"/>
              </a:rPr>
              <a:t>: </a:t>
            </a:r>
            <a:r>
              <a:rPr lang="tr-TR" altLang="zh-TW" sz="2100" kern="0" dirty="0" smtClean="0">
                <a:latin typeface="Times New Roman" panose="02020603050405020304" pitchFamily="18" charset="0"/>
                <a:cs typeface="Times New Roman" panose="02020603050405020304" pitchFamily="18" charset="0"/>
              </a:rPr>
              <a:t>sıralı köklü ağaç</a:t>
            </a:r>
            <a:r>
              <a:rPr lang="en-US" altLang="zh-TW" sz="2100" kern="0" dirty="0" smtClean="0">
                <a:latin typeface="Times New Roman" panose="02020603050405020304" pitchFamily="18" charset="0"/>
                <a:cs typeface="Times New Roman" panose="02020603050405020304" pitchFamily="18" charset="0"/>
              </a:rPr>
              <a:t>)</a:t>
            </a:r>
          </a:p>
          <a:p>
            <a:pPr>
              <a:spcBef>
                <a:spcPts val="300"/>
              </a:spcBef>
              <a:buFont typeface="Wingdings" panose="05000000000000000000" pitchFamily="2" charset="2"/>
              <a:buNone/>
              <a:defRPr/>
            </a:pPr>
            <a:r>
              <a:rPr lang="en-US" altLang="zh-TW" sz="2100" i="1" kern="0" dirty="0" smtClean="0">
                <a:latin typeface="Times New Roman" panose="02020603050405020304" pitchFamily="18" charset="0"/>
                <a:cs typeface="Times New Roman" panose="02020603050405020304" pitchFamily="18" charset="0"/>
              </a:rPr>
              <a:t>r </a:t>
            </a:r>
            <a:r>
              <a:rPr lang="en-US" altLang="zh-TW" sz="2100" kern="0" dirty="0" smtClean="0">
                <a:latin typeface="Times New Roman" panose="02020603050405020304" pitchFamily="18" charset="0"/>
                <a:cs typeface="Times New Roman" panose="02020603050405020304" pitchFamily="18" charset="0"/>
              </a:rPr>
              <a:t>:= </a:t>
            </a:r>
            <a:r>
              <a:rPr lang="en-US" altLang="zh-TW" sz="2100" i="1" kern="0" dirty="0" smtClean="0">
                <a:latin typeface="Times New Roman" panose="02020603050405020304" pitchFamily="18" charset="0"/>
                <a:cs typeface="Times New Roman" panose="02020603050405020304" pitchFamily="18" charset="0"/>
                <a:sym typeface="Symbol" panose="05050102010706020507" pitchFamily="18" charset="2"/>
              </a:rPr>
              <a:t>T</a:t>
            </a:r>
            <a:r>
              <a:rPr lang="tr-TR" altLang="zh-TW" sz="2100" i="1" kern="0" dirty="0" smtClean="0">
                <a:latin typeface="Times New Roman" panose="02020603050405020304" pitchFamily="18" charset="0"/>
                <a:cs typeface="Times New Roman" panose="02020603050405020304" pitchFamily="18" charset="0"/>
                <a:sym typeface="Symbol" panose="05050102010706020507" pitchFamily="18" charset="2"/>
              </a:rPr>
              <a:t> </a:t>
            </a:r>
            <a:r>
              <a:rPr lang="tr-TR" altLang="zh-TW" sz="2100" kern="0" dirty="0" smtClean="0">
                <a:latin typeface="Times New Roman" panose="02020603050405020304" pitchFamily="18" charset="0"/>
                <a:cs typeface="Times New Roman" panose="02020603050405020304" pitchFamily="18" charset="0"/>
                <a:sym typeface="Symbol" panose="05050102010706020507" pitchFamily="18" charset="2"/>
              </a:rPr>
              <a:t>‘nin kökü</a:t>
            </a:r>
            <a:endParaRPr lang="en-US" altLang="zh-TW" sz="2100" kern="0" dirty="0"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defRPr/>
            </a:pPr>
            <a:r>
              <a:rPr lang="en-US" altLang="zh-TW" sz="2100" b="1" kern="0" dirty="0" smtClean="0">
                <a:latin typeface="Times New Roman" panose="02020603050405020304" pitchFamily="18" charset="0"/>
                <a:cs typeface="Times New Roman" panose="02020603050405020304" pitchFamily="18" charset="0"/>
              </a:rPr>
              <a:t>for </a:t>
            </a:r>
            <a:r>
              <a:rPr lang="tr-TR" sz="2100" i="1" dirty="0">
                <a:latin typeface="Times New Roman" panose="02020603050405020304" pitchFamily="18" charset="0"/>
                <a:cs typeface="Times New Roman" panose="02020603050405020304" pitchFamily="18" charset="0"/>
              </a:rPr>
              <a:t>r</a:t>
            </a:r>
            <a:r>
              <a:rPr lang="tr-TR" sz="2100" dirty="0">
                <a:latin typeface="Times New Roman" panose="02020603050405020304" pitchFamily="18" charset="0"/>
                <a:cs typeface="Times New Roman" panose="02020603050405020304" pitchFamily="18" charset="0"/>
              </a:rPr>
              <a:t>’nin soldan sağa her </a:t>
            </a:r>
            <a:r>
              <a:rPr lang="tr-TR" sz="2100" i="1" dirty="0">
                <a:latin typeface="Times New Roman" panose="02020603050405020304" pitchFamily="18" charset="0"/>
                <a:cs typeface="Times New Roman" panose="02020603050405020304" pitchFamily="18" charset="0"/>
              </a:rPr>
              <a:t>c</a:t>
            </a:r>
            <a:r>
              <a:rPr lang="tr-TR" sz="2100" dirty="0">
                <a:latin typeface="Times New Roman" panose="02020603050405020304" pitchFamily="18" charset="0"/>
                <a:cs typeface="Times New Roman" panose="02020603050405020304" pitchFamily="18" charset="0"/>
              </a:rPr>
              <a:t> çocuğu için </a:t>
            </a:r>
            <a:endParaRPr lang="tr-TR" sz="2100" dirty="0" smtClean="0">
              <a:latin typeface="Times New Roman" panose="02020603050405020304" pitchFamily="18" charset="0"/>
              <a:cs typeface="Times New Roman" panose="02020603050405020304" pitchFamily="18" charset="0"/>
            </a:endParaRPr>
          </a:p>
          <a:p>
            <a:pPr>
              <a:spcBef>
                <a:spcPts val="300"/>
              </a:spcBef>
              <a:buFont typeface="Wingdings" panose="05000000000000000000" pitchFamily="2" charset="2"/>
              <a:buNone/>
              <a:defRPr/>
            </a:pPr>
            <a:r>
              <a:rPr lang="tr-TR" altLang="zh-TW" sz="2100" b="1" kern="0" dirty="0" smtClean="0">
                <a:latin typeface="Times New Roman" panose="02020603050405020304" pitchFamily="18" charset="0"/>
                <a:cs typeface="Times New Roman" panose="02020603050405020304" pitchFamily="18" charset="0"/>
                <a:sym typeface="Symbol" panose="05050102010706020507" pitchFamily="18" charset="2"/>
              </a:rPr>
              <a:t>başla</a:t>
            </a:r>
            <a:endParaRPr lang="en-US" altLang="zh-TW" sz="2100" b="1" kern="0" dirty="0"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defRPr/>
            </a:pPr>
            <a:r>
              <a:rPr lang="en-US" altLang="zh-TW" sz="2100" kern="0"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TW" sz="2100" i="1" kern="0" dirty="0" smtClean="0">
                <a:latin typeface="Times New Roman" panose="02020603050405020304" pitchFamily="18" charset="0"/>
                <a:cs typeface="Times New Roman" panose="02020603050405020304" pitchFamily="18" charset="0"/>
                <a:sym typeface="Symbol" panose="05050102010706020507" pitchFamily="18" charset="2"/>
              </a:rPr>
              <a:t>T</a:t>
            </a:r>
            <a:r>
              <a:rPr lang="en-US" altLang="zh-TW" sz="2100" kern="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kern="0" dirty="0" smtClean="0">
                <a:latin typeface="Times New Roman" panose="02020603050405020304" pitchFamily="18" charset="0"/>
                <a:cs typeface="Times New Roman" panose="02020603050405020304" pitchFamily="18" charset="0"/>
                <a:sym typeface="Symbol" panose="05050102010706020507" pitchFamily="18" charset="2"/>
              </a:rPr>
              <a:t>c</a:t>
            </a:r>
            <a:r>
              <a:rPr lang="en-US" altLang="zh-TW" sz="2100" kern="0" dirty="0" smtClean="0">
                <a:latin typeface="Times New Roman" panose="02020603050405020304" pitchFamily="18" charset="0"/>
                <a:cs typeface="Times New Roman" panose="02020603050405020304" pitchFamily="18" charset="0"/>
                <a:sym typeface="Symbol" panose="05050102010706020507" pitchFamily="18" charset="2"/>
              </a:rPr>
              <a:t>) := </a:t>
            </a:r>
            <a:r>
              <a:rPr lang="tr-TR" sz="2100" i="1" dirty="0" smtClean="0">
                <a:latin typeface="Times New Roman" panose="02020603050405020304" pitchFamily="18" charset="0"/>
                <a:cs typeface="Times New Roman" panose="02020603050405020304" pitchFamily="18" charset="0"/>
              </a:rPr>
              <a:t>c</a:t>
            </a:r>
            <a:r>
              <a:rPr lang="tr-TR" sz="2100" dirty="0" smtClean="0">
                <a:latin typeface="Times New Roman" panose="02020603050405020304" pitchFamily="18" charset="0"/>
                <a:cs typeface="Times New Roman" panose="02020603050405020304" pitchFamily="18" charset="0"/>
              </a:rPr>
              <a:t>’nin </a:t>
            </a:r>
            <a:r>
              <a:rPr lang="tr-TR" sz="2100" dirty="0">
                <a:latin typeface="Times New Roman" panose="02020603050405020304" pitchFamily="18" charset="0"/>
                <a:cs typeface="Times New Roman" panose="02020603050405020304" pitchFamily="18" charset="0"/>
              </a:rPr>
              <a:t>kök olduğu alt ağaç </a:t>
            </a:r>
            <a:endParaRPr lang="en-US" altLang="zh-TW" sz="2100" kern="0" dirty="0"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defRPr/>
            </a:pPr>
            <a:r>
              <a:rPr lang="en-US" altLang="zh-TW" sz="2100" kern="0" dirty="0" smtClean="0">
                <a:latin typeface="Times New Roman" panose="02020603050405020304" pitchFamily="18" charset="0"/>
                <a:cs typeface="Times New Roman" panose="02020603050405020304" pitchFamily="18" charset="0"/>
                <a:sym typeface="Symbol" panose="05050102010706020507" pitchFamily="18" charset="2"/>
              </a:rPr>
              <a:t>        </a:t>
            </a:r>
            <a:r>
              <a:rPr lang="tr-TR" altLang="zh-TW" sz="2100" i="1" kern="0" dirty="0" smtClean="0">
                <a:latin typeface="Times New Roman" panose="02020603050405020304" pitchFamily="18" charset="0"/>
                <a:cs typeface="Times New Roman" panose="02020603050405020304" pitchFamily="18" charset="0"/>
                <a:sym typeface="Symbol" panose="05050102010706020507" pitchFamily="18" charset="2"/>
              </a:rPr>
              <a:t>sondan sıralı</a:t>
            </a:r>
            <a:r>
              <a:rPr lang="en-US" altLang="zh-TW" sz="2100" kern="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kern="0" dirty="0" smtClean="0">
                <a:latin typeface="Times New Roman" panose="02020603050405020304" pitchFamily="18" charset="0"/>
                <a:cs typeface="Times New Roman" panose="02020603050405020304" pitchFamily="18" charset="0"/>
                <a:sym typeface="Symbol" panose="05050102010706020507" pitchFamily="18" charset="2"/>
              </a:rPr>
              <a:t>T</a:t>
            </a:r>
            <a:r>
              <a:rPr lang="en-US" altLang="zh-TW" sz="2100" kern="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TW" sz="2100" i="1" kern="0" dirty="0" smtClean="0">
                <a:latin typeface="Times New Roman" panose="02020603050405020304" pitchFamily="18" charset="0"/>
                <a:cs typeface="Times New Roman" panose="02020603050405020304" pitchFamily="18" charset="0"/>
                <a:sym typeface="Symbol" panose="05050102010706020507" pitchFamily="18" charset="2"/>
              </a:rPr>
              <a:t>c</a:t>
            </a:r>
            <a:r>
              <a:rPr lang="en-US" altLang="zh-TW" sz="2100" kern="0" dirty="0" smtClean="0">
                <a:latin typeface="Times New Roman" panose="02020603050405020304" pitchFamily="18" charset="0"/>
                <a:cs typeface="Times New Roman" panose="02020603050405020304" pitchFamily="18" charset="0"/>
                <a:sym typeface="Symbol" panose="05050102010706020507" pitchFamily="18" charset="2"/>
              </a:rPr>
              <a:t>))</a:t>
            </a:r>
            <a:endParaRPr lang="en-US" altLang="zh-TW" sz="2100" kern="0" dirty="0" smtClean="0">
              <a:latin typeface="Times New Roman" panose="02020603050405020304" pitchFamily="18" charset="0"/>
              <a:cs typeface="Times New Roman" panose="02020603050405020304" pitchFamily="18" charset="0"/>
            </a:endParaRPr>
          </a:p>
          <a:p>
            <a:pPr>
              <a:spcBef>
                <a:spcPts val="300"/>
              </a:spcBef>
              <a:buFont typeface="Wingdings" panose="05000000000000000000" pitchFamily="2" charset="2"/>
              <a:buNone/>
              <a:defRPr/>
            </a:pPr>
            <a:r>
              <a:rPr lang="tr-TR" altLang="zh-TW" sz="2100" b="1" kern="0" dirty="0" smtClean="0">
                <a:latin typeface="Times New Roman" panose="02020603050405020304" pitchFamily="18" charset="0"/>
                <a:cs typeface="Times New Roman" panose="02020603050405020304" pitchFamily="18" charset="0"/>
              </a:rPr>
              <a:t>bitir</a:t>
            </a:r>
            <a:endParaRPr lang="en-US" altLang="zh-TW" sz="2100" b="1" kern="0" dirty="0" smtClean="0">
              <a:latin typeface="Times New Roman" panose="02020603050405020304" pitchFamily="18" charset="0"/>
              <a:cs typeface="Times New Roman" panose="02020603050405020304" pitchFamily="18" charset="0"/>
            </a:endParaRPr>
          </a:p>
          <a:p>
            <a:pPr>
              <a:spcBef>
                <a:spcPts val="300"/>
              </a:spcBef>
              <a:buFont typeface="Wingdings" panose="05000000000000000000" pitchFamily="2" charset="2"/>
              <a:buNone/>
              <a:defRPr/>
            </a:pPr>
            <a:r>
              <a:rPr lang="en-US" altLang="zh-TW" sz="2100" i="1" kern="0" dirty="0" smtClean="0">
                <a:latin typeface="Times New Roman" panose="02020603050405020304" pitchFamily="18" charset="0"/>
                <a:cs typeface="Times New Roman" panose="02020603050405020304" pitchFamily="18" charset="0"/>
                <a:sym typeface="Symbol" panose="05050102010706020507" pitchFamily="18" charset="2"/>
              </a:rPr>
              <a:t>r</a:t>
            </a:r>
            <a:r>
              <a:rPr lang="tr-TR" altLang="zh-TW" sz="2100" i="1" kern="0" dirty="0" smtClean="0">
                <a:latin typeface="Times New Roman" panose="02020603050405020304" pitchFamily="18" charset="0"/>
                <a:cs typeface="Times New Roman" panose="02020603050405020304" pitchFamily="18" charset="0"/>
                <a:sym typeface="Symbol" panose="05050102010706020507" pitchFamily="18" charset="2"/>
              </a:rPr>
              <a:t> </a:t>
            </a:r>
            <a:r>
              <a:rPr lang="tr-TR" altLang="zh-TW" sz="2100" kern="0" dirty="0" smtClean="0">
                <a:latin typeface="Times New Roman" panose="02020603050405020304" pitchFamily="18" charset="0"/>
                <a:cs typeface="Times New Roman" panose="02020603050405020304" pitchFamily="18" charset="0"/>
                <a:sym typeface="Symbol" panose="05050102010706020507" pitchFamily="18" charset="2"/>
              </a:rPr>
              <a:t>‘yi listele</a:t>
            </a:r>
            <a:endParaRPr lang="en-US" altLang="zh-TW" sz="2100" kern="0" dirty="0" smtClean="0">
              <a:latin typeface="Times New Roman" panose="02020603050405020304" pitchFamily="18" charset="0"/>
              <a:cs typeface="Times New Roman" panose="02020603050405020304" pitchFamily="18" charset="0"/>
              <a:sym typeface="Symbol" panose="05050102010706020507" pitchFamily="18" charset="2"/>
            </a:endParaRPr>
          </a:p>
          <a:p>
            <a:pPr>
              <a:spcBef>
                <a:spcPts val="300"/>
              </a:spcBef>
              <a:buFont typeface="Wingdings" panose="05000000000000000000" pitchFamily="2" charset="2"/>
              <a:buNone/>
              <a:defRPr/>
            </a:pPr>
            <a:endParaRPr lang="en-US" altLang="zh-TW" sz="2100" b="1" kern="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3" descr="10_3_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4367213"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4884738" y="1447800"/>
            <a:ext cx="34972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solidFill>
                  <a:srgbClr val="000000"/>
                </a:solidFill>
              </a:rPr>
              <a:t>Preorder:</a:t>
            </a:r>
            <a:br>
              <a:rPr lang="en-US" altLang="zh-TW" sz="2400">
                <a:solidFill>
                  <a:srgbClr val="000000"/>
                </a:solidFill>
              </a:rPr>
            </a:br>
            <a:r>
              <a:rPr lang="en-US" altLang="zh-TW" sz="2400">
                <a:solidFill>
                  <a:srgbClr val="000000"/>
                </a:solidFill>
              </a:rPr>
              <a:t>    </a:t>
            </a:r>
            <a:r>
              <a:rPr lang="en-US" altLang="zh-TW" sz="2400" i="1">
                <a:solidFill>
                  <a:srgbClr val="000000"/>
                </a:solidFill>
                <a:latin typeface="Times New Roman" panose="02020603050405020304" pitchFamily="18" charset="0"/>
                <a:cs typeface="Times New Roman" panose="02020603050405020304" pitchFamily="18" charset="0"/>
              </a:rPr>
              <a:t>a, b, d, h, e, i, j, c, f, g, k</a:t>
            </a:r>
            <a:endParaRPr lang="zh-TW" altLang="en-US" sz="2400" i="1">
              <a:latin typeface="Times New Roman" panose="02020603050405020304" pitchFamily="18" charset="0"/>
              <a:cs typeface="Times New Roman" panose="02020603050405020304" pitchFamily="18" charset="0"/>
            </a:endParaRPr>
          </a:p>
        </p:txBody>
      </p:sp>
      <p:sp>
        <p:nvSpPr>
          <p:cNvPr id="7" name="矩形 6"/>
          <p:cNvSpPr>
            <a:spLocks noChangeArrowheads="1"/>
          </p:cNvSpPr>
          <p:nvPr/>
        </p:nvSpPr>
        <p:spPr bwMode="auto">
          <a:xfrm>
            <a:off x="4867275" y="2514600"/>
            <a:ext cx="3514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solidFill>
                  <a:srgbClr val="000000"/>
                </a:solidFill>
              </a:rPr>
              <a:t>Inorder:</a:t>
            </a:r>
            <a:br>
              <a:rPr lang="en-US" altLang="zh-TW" sz="2400">
                <a:solidFill>
                  <a:srgbClr val="000000"/>
                </a:solidFill>
              </a:rPr>
            </a:br>
            <a:r>
              <a:rPr lang="en-US" altLang="zh-TW" sz="2400">
                <a:solidFill>
                  <a:srgbClr val="000000"/>
                </a:solidFill>
              </a:rPr>
              <a:t>    </a:t>
            </a:r>
            <a:r>
              <a:rPr lang="en-US" altLang="zh-TW" sz="2400" i="1">
                <a:solidFill>
                  <a:srgbClr val="000000"/>
                </a:solidFill>
                <a:latin typeface="Times New Roman" panose="02020603050405020304" pitchFamily="18" charset="0"/>
                <a:cs typeface="Times New Roman" panose="02020603050405020304" pitchFamily="18" charset="0"/>
              </a:rPr>
              <a:t>h, d, b, i, e, j, a, f, c, k, g</a:t>
            </a:r>
            <a:endParaRPr lang="zh-TW" altLang="en-US" sz="2400" i="1">
              <a:latin typeface="Times New Roman" panose="02020603050405020304" pitchFamily="18" charset="0"/>
              <a:cs typeface="Times New Roman" panose="02020603050405020304" pitchFamily="18" charset="0"/>
            </a:endParaRPr>
          </a:p>
        </p:txBody>
      </p:sp>
      <p:sp>
        <p:nvSpPr>
          <p:cNvPr id="8" name="矩形 7"/>
          <p:cNvSpPr>
            <a:spLocks noChangeArrowheads="1"/>
          </p:cNvSpPr>
          <p:nvPr/>
        </p:nvSpPr>
        <p:spPr bwMode="auto">
          <a:xfrm>
            <a:off x="4876800" y="3733800"/>
            <a:ext cx="34972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a:solidFill>
                  <a:srgbClr val="000000"/>
                </a:solidFill>
              </a:rPr>
              <a:t>Postorder:</a:t>
            </a:r>
            <a:br>
              <a:rPr lang="en-US" altLang="zh-TW" sz="2400">
                <a:solidFill>
                  <a:srgbClr val="000000"/>
                </a:solidFill>
              </a:rPr>
            </a:br>
            <a:r>
              <a:rPr lang="en-US" altLang="zh-TW" sz="2400">
                <a:solidFill>
                  <a:srgbClr val="000000"/>
                </a:solidFill>
              </a:rPr>
              <a:t>    </a:t>
            </a:r>
            <a:r>
              <a:rPr lang="en-US" altLang="zh-TW" sz="2400" i="1">
                <a:solidFill>
                  <a:srgbClr val="000000"/>
                </a:solidFill>
                <a:latin typeface="Times New Roman" panose="02020603050405020304" pitchFamily="18" charset="0"/>
                <a:cs typeface="Times New Roman" panose="02020603050405020304" pitchFamily="18" charset="0"/>
              </a:rPr>
              <a:t>h, d, i, j, e, b, f, k, g, c, a</a:t>
            </a:r>
            <a:endParaRPr lang="zh-TW" altLang="en-US" sz="2400" i="1">
              <a:latin typeface="Times New Roman" panose="02020603050405020304" pitchFamily="18" charset="0"/>
              <a:cs typeface="Times New Roman" panose="02020603050405020304" pitchFamily="18" charset="0"/>
            </a:endParaRPr>
          </a:p>
        </p:txBody>
      </p:sp>
      <p:sp>
        <p:nvSpPr>
          <p:cNvPr id="71686" name="投影片編號版面配置區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A6C31B60-97A7-4521-9AFE-719888638259}" type="slidenum">
              <a:rPr kumimoji="0" lang="en-US" altLang="zh-TW" sz="1200" smtClean="0">
                <a:latin typeface="Times New Roman" panose="02020603050405020304" pitchFamily="18" charset="0"/>
              </a:rPr>
              <a:pPr>
                <a:spcBef>
                  <a:spcPct val="0"/>
                </a:spcBef>
                <a:buClrTx/>
                <a:buSzTx/>
                <a:buFontTx/>
                <a:buNone/>
              </a:pPr>
              <a:t>52</a:t>
            </a:fld>
            <a:endParaRPr kumimoji="0" lang="en-US" altLang="zh-TW" sz="1200" smtClean="0">
              <a:latin typeface="Times New Roman" panose="02020603050405020304" pitchFamily="18" charset="0"/>
            </a:endParaRPr>
          </a:p>
        </p:txBody>
      </p:sp>
      <p:sp>
        <p:nvSpPr>
          <p:cNvPr id="71687" name="Dikdörtgen 1"/>
          <p:cNvSpPr>
            <a:spLocks noChangeArrowheads="1"/>
          </p:cNvSpPr>
          <p:nvPr/>
        </p:nvSpPr>
        <p:spPr bwMode="auto">
          <a:xfrm>
            <a:off x="165100" y="5248275"/>
            <a:ext cx="8753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tabLst>
                <a:tab pos="904875" algn="l"/>
              </a:tabLst>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tabLst>
                <a:tab pos="904875" algn="l"/>
              </a:tabLst>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tabLst>
                <a:tab pos="904875" algn="l"/>
              </a:tabLst>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16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9</a:t>
            </a:r>
            <a:r>
              <a:rPr lang="tr-TR" altLang="tr-TR" sz="1600" b="1">
                <a:latin typeface="Calibri" panose="020F0502020204030204" pitchFamily="34" charset="0"/>
                <a:ea typeface="Calibri" panose="020F0502020204030204" pitchFamily="34" charset="0"/>
                <a:cs typeface="Times New Roman" panose="02020603050405020304" pitchFamily="18" charset="0"/>
              </a:rPr>
              <a:t>   </a:t>
            </a:r>
            <a:r>
              <a:rPr lang="tr-TR" altLang="tr-TR" sz="1600">
                <a:latin typeface="Calibri" panose="020F0502020204030204" pitchFamily="34" charset="0"/>
                <a:ea typeface="Calibri" panose="020F0502020204030204" pitchFamily="34" charset="0"/>
                <a:cs typeface="Times New Roman" panose="02020603050405020304" pitchFamily="18" charset="0"/>
              </a:rPr>
              <a:t>Bir köklü ağacın  önden sıralı, sıralı ve sondan sıralı gezintileri için bir kestirme çözüm</a:t>
            </a:r>
          </a:p>
        </p:txBody>
      </p:sp>
      <p:sp>
        <p:nvSpPr>
          <p:cNvPr id="71688" name="Rectangle 2"/>
          <p:cNvSpPr>
            <a:spLocks noGrp="1" noChangeArrowheads="1"/>
          </p:cNvSpPr>
          <p:nvPr>
            <p:ph type="title"/>
          </p:nvPr>
        </p:nvSpPr>
        <p:spPr>
          <a:xfrm>
            <a:off x="6300788" y="71438"/>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a:t>
            </a:r>
            <a:r>
              <a:rPr lang="tr-TR" altLang="zh-TW" sz="2400" smtClean="0">
                <a:solidFill>
                  <a:srgbClr val="00B0F0"/>
                </a:solidFill>
              </a:rPr>
              <a:t>3</a:t>
            </a:r>
            <a:r>
              <a:rPr lang="en-US" altLang="zh-TW" sz="2400" smtClean="0">
                <a:solidFill>
                  <a:srgbClr val="00B0F0"/>
                </a:solidFill>
              </a:rPr>
              <a:t> </a:t>
            </a:r>
            <a:r>
              <a:rPr lang="tr-TR" altLang="zh-TW" sz="2400" smtClean="0">
                <a:solidFill>
                  <a:srgbClr val="00B0F0"/>
                </a:solidFill>
              </a:rPr>
              <a:t>Ağaçta gezinti</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925" y="450850"/>
            <a:ext cx="9109075" cy="461963"/>
          </a:xfrm>
          <a:prstGeom prst="rect">
            <a:avLst/>
          </a:prstGeom>
        </p:spPr>
        <p:txBody>
          <a:bodyPr wrap="none">
            <a:spAutoFit/>
          </a:bodyPr>
          <a:lstStyle/>
          <a:p>
            <a:pPr>
              <a:defRPr/>
            </a:pPr>
            <a:r>
              <a:rPr lang="tr-TR" sz="2400" b="1" kern="0" dirty="0">
                <a:solidFill>
                  <a:srgbClr val="008000"/>
                </a:solidFill>
                <a:latin typeface="Arial"/>
                <a:ea typeface="新細明體"/>
              </a:rPr>
              <a:t>Ara Ek, Ön Ek ve Art Ek (Infix, Prefîx, ve Postfix) Gösterimleri</a:t>
            </a:r>
          </a:p>
        </p:txBody>
      </p:sp>
      <p:sp>
        <p:nvSpPr>
          <p:cNvPr id="72707" name="矩形 4"/>
          <p:cNvSpPr>
            <a:spLocks noChangeArrowheads="1"/>
          </p:cNvSpPr>
          <p:nvPr/>
        </p:nvSpPr>
        <p:spPr bwMode="auto">
          <a:xfrm>
            <a:off x="234950" y="1066800"/>
            <a:ext cx="82311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2400"/>
              <a:t>Birleşik önermeler, kümelerin kombinasyonları ve aritmetik </a:t>
            </a:r>
          </a:p>
          <a:p>
            <a:pPr eaLnBrk="1" hangingPunct="1">
              <a:spcBef>
                <a:spcPct val="0"/>
              </a:spcBef>
              <a:buClrTx/>
              <a:buSzTx/>
              <a:buFontTx/>
              <a:buNone/>
            </a:pPr>
            <a:r>
              <a:rPr lang="tr-TR" altLang="tr-TR" sz="2400"/>
              <a:t>ifadeler gibi karışık ifadeleri sıralı köklü ağaçları kullanarak </a:t>
            </a:r>
          </a:p>
          <a:p>
            <a:pPr eaLnBrk="1" hangingPunct="1">
              <a:spcBef>
                <a:spcPct val="0"/>
              </a:spcBef>
              <a:buClrTx/>
              <a:buSzTx/>
              <a:buFontTx/>
              <a:buNone/>
            </a:pPr>
            <a:r>
              <a:rPr lang="tr-TR" altLang="tr-TR" sz="2400"/>
              <a:t>temsil edebiliriz.</a:t>
            </a:r>
            <a:endParaRPr lang="zh-TW" altLang="en-US" sz="2400"/>
          </a:p>
        </p:txBody>
      </p:sp>
      <p:sp>
        <p:nvSpPr>
          <p:cNvPr id="6" name="矩形 5"/>
          <p:cNvSpPr>
            <a:spLocks noRot="1" noChangeAspect="1" noMove="1" noResize="1" noEditPoints="1" noAdjustHandles="1" noChangeArrowheads="1" noChangeShapeType="1" noTextEdit="1"/>
          </p:cNvSpPr>
          <p:nvPr/>
        </p:nvSpPr>
        <p:spPr>
          <a:xfrm>
            <a:off x="304800" y="2362200"/>
            <a:ext cx="8686800" cy="1477328"/>
          </a:xfrm>
          <a:prstGeom prst="rect">
            <a:avLst/>
          </a:prstGeom>
          <a:blipFill rotWithShape="0">
            <a:blip r:embed="rId2"/>
            <a:stretch>
              <a:fillRect l="-1263" t="-4132"/>
            </a:stretch>
          </a:blipFill>
        </p:spPr>
        <p:txBody>
          <a:bodyPr/>
          <a:lstStyle/>
          <a:p>
            <a:pPr>
              <a:defRPr/>
            </a:pPr>
            <a:r>
              <a:rPr lang="tr-TR">
                <a:noFill/>
              </a:rPr>
              <a:t> </a:t>
            </a:r>
          </a:p>
        </p:txBody>
      </p:sp>
      <p:pic>
        <p:nvPicPr>
          <p:cNvPr id="7" name="Picture 3" descr="10_3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100388"/>
            <a:ext cx="3352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04800" y="3124200"/>
            <a:ext cx="1111250" cy="400050"/>
          </a:xfrm>
          <a:prstGeom prst="rect">
            <a:avLst/>
          </a:prstGeom>
        </p:spPr>
        <p:txBody>
          <a:bodyPr wrap="none">
            <a:spAutoFit/>
          </a:bodyPr>
          <a:lstStyle/>
          <a:p>
            <a:pPr eaLnBrk="1" hangingPunct="1">
              <a:defRPr/>
            </a:pPr>
            <a:r>
              <a:rPr lang="tr-TR" altLang="zh-TW" sz="2000" b="1" kern="0" dirty="0">
                <a:solidFill>
                  <a:srgbClr val="008000"/>
                </a:solidFill>
                <a:latin typeface="Arial"/>
                <a:ea typeface="新細明體"/>
              </a:rPr>
              <a:t>Çözüm</a:t>
            </a:r>
            <a:r>
              <a:rPr lang="en-US" altLang="zh-TW" sz="2000" b="1" kern="0" dirty="0">
                <a:solidFill>
                  <a:srgbClr val="008000"/>
                </a:solidFill>
                <a:latin typeface="Arial"/>
                <a:ea typeface="新細明體"/>
              </a:rPr>
              <a:t> </a:t>
            </a:r>
            <a:endParaRPr lang="zh-TW" altLang="en-US" sz="2000" kern="0" baseline="-25000" dirty="0">
              <a:solidFill>
                <a:srgbClr val="000000"/>
              </a:solidFill>
              <a:latin typeface="Times New Roman" pitchFamily="18" charset="0"/>
              <a:ea typeface="新細明體"/>
              <a:cs typeface="Times New Roman" pitchFamily="18" charset="0"/>
            </a:endParaRPr>
          </a:p>
        </p:txBody>
      </p:sp>
      <p:pic>
        <p:nvPicPr>
          <p:cNvPr id="9" name="Picture 3" descr="10_3_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100388"/>
            <a:ext cx="2895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52400" y="3657600"/>
            <a:ext cx="1905000" cy="2246313"/>
          </a:xfrm>
          <a:prstGeom prst="rect">
            <a:avLst/>
          </a:prstGeom>
          <a:solidFill>
            <a:schemeClr val="bg1"/>
          </a:solidFill>
        </p:spPr>
        <p:txBody>
          <a:bodyPr>
            <a:spAutoFit/>
          </a:bodyPr>
          <a:lstStyle/>
          <a:p>
            <a:pPr eaLnBrk="1" hangingPunct="1">
              <a:spcBef>
                <a:spcPts val="0"/>
              </a:spcBef>
              <a:spcAft>
                <a:spcPts val="600"/>
              </a:spcAft>
              <a:defRPr/>
            </a:pPr>
            <a:r>
              <a:rPr lang="tr-TR" altLang="zh-TW" sz="2000" kern="0" dirty="0">
                <a:solidFill>
                  <a:schemeClr val="bg2">
                    <a:lumMod val="60000"/>
                    <a:lumOff val="40000"/>
                  </a:schemeClr>
                </a:solidFill>
                <a:latin typeface="+mj-lt"/>
                <a:ea typeface="新細明體"/>
                <a:cs typeface="Times New Roman" pitchFamily="18" charset="0"/>
              </a:rPr>
              <a:t>yaprak</a:t>
            </a:r>
            <a:r>
              <a:rPr lang="en-US" altLang="zh-TW" sz="2000" kern="0" dirty="0">
                <a:latin typeface="+mj-lt"/>
                <a:ea typeface="新細明體"/>
                <a:cs typeface="Times New Roman" pitchFamily="18" charset="0"/>
              </a:rPr>
              <a:t>: </a:t>
            </a:r>
            <a:br>
              <a:rPr lang="en-US" altLang="zh-TW" sz="2000" kern="0" dirty="0">
                <a:latin typeface="+mj-lt"/>
                <a:ea typeface="新細明體"/>
                <a:cs typeface="Times New Roman" pitchFamily="18" charset="0"/>
              </a:rPr>
            </a:br>
            <a:r>
              <a:rPr lang="en-US" altLang="zh-TW" sz="2000" kern="0" dirty="0">
                <a:latin typeface="+mj-lt"/>
                <a:ea typeface="新細明體"/>
                <a:cs typeface="Times New Roman" pitchFamily="18" charset="0"/>
              </a:rPr>
              <a:t>   </a:t>
            </a:r>
            <a:r>
              <a:rPr lang="tr-TR" altLang="zh-TW" sz="2000" kern="0" dirty="0">
                <a:latin typeface="+mj-lt"/>
                <a:ea typeface="新細明體"/>
                <a:cs typeface="Times New Roman" pitchFamily="18" charset="0"/>
              </a:rPr>
              <a:t>değişken</a:t>
            </a:r>
            <a:r>
              <a:rPr lang="en-US" altLang="zh-TW" sz="2000" kern="0" dirty="0">
                <a:latin typeface="+mj-lt"/>
                <a:ea typeface="新細明體"/>
                <a:cs typeface="Times New Roman" pitchFamily="18" charset="0"/>
              </a:rPr>
              <a:t/>
            </a:r>
            <a:br>
              <a:rPr lang="en-US" altLang="zh-TW" sz="2000" kern="0" dirty="0">
                <a:latin typeface="+mj-lt"/>
                <a:ea typeface="新細明體"/>
                <a:cs typeface="Times New Roman" pitchFamily="18" charset="0"/>
              </a:rPr>
            </a:br>
            <a:r>
              <a:rPr lang="tr-TR" altLang="zh-TW" sz="2000" kern="0" dirty="0">
                <a:solidFill>
                  <a:schemeClr val="bg2">
                    <a:lumMod val="60000"/>
                    <a:lumOff val="40000"/>
                  </a:schemeClr>
                </a:solidFill>
                <a:latin typeface="+mj-lt"/>
                <a:ea typeface="新細明體"/>
                <a:cs typeface="Times New Roman" pitchFamily="18" charset="0"/>
              </a:rPr>
              <a:t>iç düğüm</a:t>
            </a:r>
            <a:r>
              <a:rPr lang="en-US" altLang="zh-TW" sz="2000" kern="0" dirty="0">
                <a:latin typeface="+mj-lt"/>
                <a:ea typeface="新細明體"/>
                <a:cs typeface="Times New Roman" pitchFamily="18" charset="0"/>
              </a:rPr>
              <a:t>:    </a:t>
            </a:r>
            <a:br>
              <a:rPr lang="en-US" altLang="zh-TW" sz="2000" kern="0" dirty="0">
                <a:latin typeface="+mj-lt"/>
                <a:ea typeface="新細明體"/>
                <a:cs typeface="Times New Roman" pitchFamily="18" charset="0"/>
              </a:rPr>
            </a:br>
            <a:r>
              <a:rPr lang="en-US" altLang="zh-TW" sz="2000" kern="0" dirty="0">
                <a:latin typeface="+mj-lt"/>
                <a:ea typeface="新細明體"/>
                <a:cs typeface="Times New Roman" pitchFamily="18" charset="0"/>
              </a:rPr>
              <a:t>   </a:t>
            </a:r>
            <a:r>
              <a:rPr lang="tr-TR" altLang="zh-TW" sz="2000" kern="0" dirty="0">
                <a:latin typeface="+mj-lt"/>
                <a:ea typeface="新細明體"/>
                <a:cs typeface="Times New Roman" pitchFamily="18" charset="0"/>
              </a:rPr>
              <a:t>sol ve sağ alt ağaçlar üzerinde işlemler</a:t>
            </a:r>
            <a:endParaRPr lang="zh-TW" altLang="en-US" sz="2000" kern="0" dirty="0">
              <a:latin typeface="+mj-lt"/>
              <a:ea typeface="新細明體"/>
              <a:cs typeface="Times New Roman" pitchFamily="18" charset="0"/>
            </a:endParaRPr>
          </a:p>
        </p:txBody>
      </p:sp>
      <p:sp>
        <p:nvSpPr>
          <p:cNvPr id="72713" name="投影片編號版面配置區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451ADFB1-3BB2-457C-B705-19C0C9C3EA0F}" type="slidenum">
              <a:rPr kumimoji="0" lang="en-US" altLang="zh-TW" sz="1200" smtClean="0">
                <a:latin typeface="Times New Roman" panose="02020603050405020304" pitchFamily="18" charset="0"/>
              </a:rPr>
              <a:pPr>
                <a:spcBef>
                  <a:spcPct val="0"/>
                </a:spcBef>
                <a:buClrTx/>
                <a:buSzTx/>
                <a:buFontTx/>
                <a:buNone/>
              </a:pPr>
              <a:t>53</a:t>
            </a:fld>
            <a:endParaRPr kumimoji="0" lang="en-US" altLang="zh-TW" sz="1200" smtClean="0">
              <a:latin typeface="Times New Roman" panose="02020603050405020304" pitchFamily="18" charset="0"/>
            </a:endParaRPr>
          </a:p>
        </p:txBody>
      </p:sp>
      <p:sp>
        <p:nvSpPr>
          <p:cNvPr id="72714" name="Dikdörtgen 1"/>
          <p:cNvSpPr>
            <a:spLocks noChangeArrowheads="1"/>
          </p:cNvSpPr>
          <p:nvPr/>
        </p:nvSpPr>
        <p:spPr bwMode="auto">
          <a:xfrm>
            <a:off x="1752600" y="6172200"/>
            <a:ext cx="72390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tabLst>
                <a:tab pos="904875" algn="l"/>
              </a:tabLst>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tabLst>
                <a:tab pos="904875" algn="l"/>
              </a:tabLst>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tabLst>
                <a:tab pos="904875" algn="l"/>
              </a:tabLst>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tabLst>
                <a:tab pos="904875" algn="l"/>
              </a:tabLst>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10</a:t>
            </a:r>
            <a:r>
              <a:rPr lang="tr-TR" altLang="tr-TR" sz="1800" b="1">
                <a:latin typeface="Calibri" panose="020F0502020204030204" pitchFamily="34" charset="0"/>
                <a:ea typeface="Calibri" panose="020F0502020204030204" pitchFamily="34" charset="0"/>
                <a:cs typeface="Times New Roman" panose="02020603050405020304" pitchFamily="18" charset="0"/>
              </a:rPr>
              <a:t>  </a:t>
            </a:r>
            <a:r>
              <a:rPr lang="tr-TR" altLang="tr-TR" sz="1400" b="1"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((x </a:t>
            </a:r>
            <a:r>
              <a:rPr lang="tr-TR" altLang="tr-TR" sz="1800" i="1">
                <a:latin typeface="Calibri" panose="020F0502020204030204" pitchFamily="34" charset="0"/>
                <a:ea typeface="Calibri" panose="020F0502020204030204" pitchFamily="34" charset="0"/>
                <a:cs typeface="Times New Roman" panose="02020603050405020304" pitchFamily="18" charset="0"/>
              </a:rPr>
              <a:t>+ </a:t>
            </a:r>
            <a:r>
              <a:rPr lang="tr-TR" altLang="tr-TR" sz="1400" b="1"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y)</a:t>
            </a:r>
            <a:r>
              <a:rPr lang="tr-TR" altLang="tr-TR" sz="1800">
                <a:latin typeface="Calibri" panose="020F0502020204030204" pitchFamily="34" charset="0"/>
                <a:ea typeface="Calibri" panose="020F0502020204030204" pitchFamily="34" charset="0"/>
                <a:cs typeface="Times New Roman" panose="02020603050405020304" pitchFamily="18" charset="0"/>
              </a:rPr>
              <a:t> ↑2) + ((x - 4)/3)</a:t>
            </a:r>
            <a:r>
              <a:rPr lang="tr-TR" altLang="tr-TR" sz="1800" i="1">
                <a:latin typeface="Calibri" panose="020F0502020204030204" pitchFamily="34" charset="0"/>
                <a:ea typeface="Calibri" panose="020F0502020204030204" pitchFamily="34" charset="0"/>
                <a:cs typeface="Times New Roman" panose="02020603050405020304" pitchFamily="18" charset="0"/>
              </a:rPr>
              <a:t> </a:t>
            </a:r>
            <a:r>
              <a:rPr lang="tr-TR" altLang="tr-TR" sz="1800">
                <a:latin typeface="Calibri" panose="020F0502020204030204" pitchFamily="34" charset="0"/>
                <a:ea typeface="Calibri" panose="020F0502020204030204" pitchFamily="34" charset="0"/>
                <a:cs typeface="Times New Roman" panose="02020603050405020304" pitchFamily="18" charset="0"/>
              </a:rPr>
              <a:t>İfadesini Temsil Eden Bir İkili Ağaç.</a:t>
            </a:r>
          </a:p>
        </p:txBody>
      </p:sp>
      <p:sp>
        <p:nvSpPr>
          <p:cNvPr id="13" name="Rectangle 2"/>
          <p:cNvSpPr txBox="1">
            <a:spLocks noChangeArrowheads="1"/>
          </p:cNvSpPr>
          <p:nvPr/>
        </p:nvSpPr>
        <p:spPr bwMode="auto">
          <a:xfrm>
            <a:off x="6300788" y="71438"/>
            <a:ext cx="281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3</a:t>
            </a:r>
            <a:r>
              <a:rPr lang="en-US" altLang="zh-TW" sz="2400" kern="0" dirty="0" smtClean="0">
                <a:solidFill>
                  <a:srgbClr val="00B0F0"/>
                </a:solidFill>
              </a:rPr>
              <a:t> </a:t>
            </a:r>
            <a:r>
              <a:rPr lang="tr-TR" altLang="zh-TW" sz="2400" kern="0" dirty="0" smtClean="0">
                <a:solidFill>
                  <a:srgbClr val="00B0F0"/>
                </a:solidFill>
              </a:rPr>
              <a:t>Ağaçta gezinti</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charRg st="2" end="2"/>
                                            </p:txEl>
                                          </p:spTgt>
                                        </p:tgtEl>
                                        <p:attrNameLst>
                                          <p:attrName>style.visibility</p:attrName>
                                        </p:attrNameLst>
                                      </p:cBhvr>
                                      <p:to>
                                        <p:strVal val="visible"/>
                                      </p:to>
                                    </p:set>
                                    <p:anim calcmode="lin" valueType="num">
                                      <p:cBhvr additive="base">
                                        <p:cTn id="13" dur="500" fill="hold"/>
                                        <p:tgtEl>
                                          <p:spTgt spid="6">
                                            <p:txEl>
                                              <p:char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char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descr="10_3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992313"/>
            <a:ext cx="84582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矩形 4"/>
          <p:cNvSpPr>
            <a:spLocks noRot="1" noChangeAspect="1" noMove="1" noResize="1" noEditPoints="1" noAdjustHandles="1" noChangeArrowheads="1" noChangeShapeType="1" noTextEdit="1"/>
          </p:cNvSpPr>
          <p:nvPr/>
        </p:nvSpPr>
        <p:spPr bwMode="auto">
          <a:xfrm>
            <a:off x="234950" y="609600"/>
            <a:ext cx="8909050" cy="1446550"/>
          </a:xfrm>
          <a:prstGeom prst="rect">
            <a:avLst/>
          </a:prstGeom>
          <a:blipFill rotWithShape="0">
            <a:blip r:embed="rId3"/>
            <a:stretch>
              <a:fillRect l="-753" t="-1688" b="-928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tr-TR">
                <a:noFill/>
              </a:rPr>
              <a:t> </a:t>
            </a:r>
          </a:p>
        </p:txBody>
      </p:sp>
      <p:sp>
        <p:nvSpPr>
          <p:cNvPr id="6" name="矩形 5"/>
          <p:cNvSpPr/>
          <p:nvPr/>
        </p:nvSpPr>
        <p:spPr>
          <a:xfrm>
            <a:off x="228600" y="5105400"/>
            <a:ext cx="8229600" cy="1292225"/>
          </a:xfrm>
          <a:prstGeom prst="rect">
            <a:avLst/>
          </a:prstGeom>
        </p:spPr>
        <p:txBody>
          <a:bodyPr>
            <a:spAutoFit/>
          </a:bodyPr>
          <a:lstStyle/>
          <a:p>
            <a:pPr eaLnBrk="1" hangingPunct="1">
              <a:defRPr/>
            </a:pPr>
            <a:r>
              <a:rPr lang="tr-TR" altLang="zh-TW" sz="2000" dirty="0">
                <a:solidFill>
                  <a:schemeClr val="bg2">
                    <a:lumMod val="60000"/>
                    <a:lumOff val="40000"/>
                  </a:schemeClr>
                </a:solidFill>
                <a:latin typeface="Arial" charset="0"/>
                <a:sym typeface="Symbol"/>
              </a:rPr>
              <a:t>Ara ekli biçim</a:t>
            </a:r>
            <a:r>
              <a:rPr lang="en-US" altLang="zh-TW" sz="2000" dirty="0">
                <a:solidFill>
                  <a:srgbClr val="000000"/>
                </a:solidFill>
                <a:latin typeface="Arial" charset="0"/>
                <a:sym typeface="Symbol"/>
              </a:rPr>
              <a:t>: </a:t>
            </a:r>
            <a:r>
              <a:rPr lang="tr-TR" sz="2000" dirty="0"/>
              <a:t>Tam parantezlenmiş ifade</a:t>
            </a:r>
            <a:r>
              <a:rPr lang="en-US" altLang="zh-TW" sz="2000" dirty="0">
                <a:solidFill>
                  <a:srgbClr val="000000"/>
                </a:solidFill>
                <a:latin typeface="Arial" charset="0"/>
                <a:sym typeface="Symbol"/>
              </a:rPr>
              <a:t/>
            </a:r>
            <a:br>
              <a:rPr lang="en-US" altLang="zh-TW" sz="2000" dirty="0">
                <a:solidFill>
                  <a:srgbClr val="000000"/>
                </a:solidFill>
                <a:latin typeface="Arial" charset="0"/>
                <a:sym typeface="Symbol"/>
              </a:rPr>
            </a:br>
            <a:r>
              <a:rPr lang="tr-TR" altLang="zh-TW" sz="2000" dirty="0">
                <a:solidFill>
                  <a:schemeClr val="bg2">
                    <a:lumMod val="60000"/>
                    <a:lumOff val="40000"/>
                  </a:schemeClr>
                </a:solidFill>
                <a:latin typeface="Arial" charset="0"/>
                <a:sym typeface="Symbol"/>
              </a:rPr>
              <a:t>Ön ekli biçim</a:t>
            </a:r>
            <a:r>
              <a:rPr lang="en-US" altLang="zh-TW" sz="2000" dirty="0">
                <a:solidFill>
                  <a:srgbClr val="000000"/>
                </a:solidFill>
                <a:latin typeface="Arial" charset="0"/>
                <a:sym typeface="Symbol"/>
              </a:rPr>
              <a:t>:  … … </a:t>
            </a:r>
            <a:r>
              <a:rPr lang="tr-TR" altLang="zh-TW" sz="2000" dirty="0">
                <a:solidFill>
                  <a:srgbClr val="000000"/>
                </a:solidFill>
                <a:latin typeface="Arial" charset="0"/>
                <a:sym typeface="Symbol"/>
              </a:rPr>
              <a:t>preorder gezinti ile gezilirse</a:t>
            </a:r>
            <a:r>
              <a:rPr lang="en-US" altLang="zh-TW" sz="2000" dirty="0">
                <a:solidFill>
                  <a:srgbClr val="000000"/>
                </a:solidFill>
                <a:latin typeface="Arial" charset="0"/>
                <a:sym typeface="Symbol"/>
              </a:rPr>
              <a:t> (</a:t>
            </a:r>
            <a:r>
              <a:rPr lang="en-US" altLang="zh-TW" sz="2000" dirty="0">
                <a:solidFill>
                  <a:schemeClr val="bg2">
                    <a:lumMod val="60000"/>
                    <a:lumOff val="40000"/>
                  </a:schemeClr>
                </a:solidFill>
                <a:latin typeface="Arial" charset="0"/>
                <a:sym typeface="Symbol"/>
              </a:rPr>
              <a:t>Pol</a:t>
            </a:r>
            <a:r>
              <a:rPr lang="tr-TR" altLang="zh-TW" sz="2000" dirty="0">
                <a:solidFill>
                  <a:schemeClr val="bg2">
                    <a:lumMod val="60000"/>
                    <a:lumOff val="40000"/>
                  </a:schemeClr>
                </a:solidFill>
                <a:latin typeface="Arial" charset="0"/>
                <a:sym typeface="Symbol"/>
              </a:rPr>
              <a:t>onyalı gösterimi</a:t>
            </a:r>
            <a:r>
              <a:rPr lang="en-US" altLang="zh-TW" sz="2000" dirty="0">
                <a:solidFill>
                  <a:srgbClr val="000000"/>
                </a:solidFill>
                <a:latin typeface="Arial" charset="0"/>
                <a:sym typeface="Symbol"/>
              </a:rPr>
              <a:t>)</a:t>
            </a:r>
            <a:br>
              <a:rPr lang="en-US" altLang="zh-TW" sz="2000" dirty="0">
                <a:solidFill>
                  <a:srgbClr val="000000"/>
                </a:solidFill>
                <a:latin typeface="Arial" charset="0"/>
                <a:sym typeface="Symbol"/>
              </a:rPr>
            </a:br>
            <a:r>
              <a:rPr lang="tr-TR" altLang="zh-TW" sz="2000" dirty="0">
                <a:solidFill>
                  <a:schemeClr val="bg2">
                    <a:lumMod val="60000"/>
                    <a:lumOff val="40000"/>
                  </a:schemeClr>
                </a:solidFill>
                <a:latin typeface="Arial" charset="0"/>
                <a:sym typeface="Symbol"/>
              </a:rPr>
              <a:t>Son ekli biçim</a:t>
            </a:r>
            <a:r>
              <a:rPr lang="en-US" altLang="zh-TW" sz="2000" dirty="0">
                <a:solidFill>
                  <a:srgbClr val="000000"/>
                </a:solidFill>
                <a:latin typeface="Arial" charset="0"/>
                <a:sym typeface="Symbol"/>
              </a:rPr>
              <a:t>: … …postorder</a:t>
            </a:r>
            <a:r>
              <a:rPr lang="tr-TR" altLang="zh-TW" sz="2000" dirty="0">
                <a:solidFill>
                  <a:srgbClr val="000000"/>
                </a:solidFill>
                <a:latin typeface="Arial" charset="0"/>
                <a:sym typeface="Symbol"/>
              </a:rPr>
              <a:t> gezinti ile</a:t>
            </a:r>
            <a:r>
              <a:rPr lang="en-US" altLang="zh-TW" sz="2000" dirty="0">
                <a:solidFill>
                  <a:srgbClr val="000000"/>
                </a:solidFill>
                <a:latin typeface="Arial" charset="0"/>
                <a:sym typeface="Symbol"/>
              </a:rPr>
              <a:t> ((</a:t>
            </a:r>
            <a:r>
              <a:rPr lang="en-US" altLang="zh-TW" sz="2000" dirty="0">
                <a:solidFill>
                  <a:schemeClr val="bg2">
                    <a:lumMod val="60000"/>
                    <a:lumOff val="40000"/>
                  </a:schemeClr>
                </a:solidFill>
                <a:latin typeface="Arial" charset="0"/>
                <a:sym typeface="Symbol"/>
              </a:rPr>
              <a:t>Pol</a:t>
            </a:r>
            <a:r>
              <a:rPr lang="tr-TR" altLang="zh-TW" sz="2000" dirty="0">
                <a:solidFill>
                  <a:schemeClr val="bg2">
                    <a:lumMod val="60000"/>
                    <a:lumOff val="40000"/>
                  </a:schemeClr>
                </a:solidFill>
                <a:latin typeface="Arial" charset="0"/>
                <a:sym typeface="Symbol"/>
              </a:rPr>
              <a:t>onyalı gösterimi tersi</a:t>
            </a:r>
            <a:r>
              <a:rPr lang="en-US" altLang="zh-TW" sz="2000" dirty="0">
                <a:solidFill>
                  <a:srgbClr val="000000"/>
                </a:solidFill>
                <a:latin typeface="Arial" charset="0"/>
                <a:sym typeface="Symbol"/>
              </a:rPr>
              <a:t>)</a:t>
            </a:r>
            <a:r>
              <a:rPr lang="en-US" altLang="zh-TW" sz="2400" dirty="0">
                <a:solidFill>
                  <a:srgbClr val="000000"/>
                </a:solidFill>
                <a:latin typeface="Arial" charset="0"/>
                <a:sym typeface="Symbol"/>
              </a:rPr>
              <a:t/>
            </a:r>
            <a:br>
              <a:rPr lang="en-US" altLang="zh-TW" sz="2400" dirty="0">
                <a:solidFill>
                  <a:srgbClr val="000000"/>
                </a:solidFill>
                <a:latin typeface="Arial" charset="0"/>
                <a:sym typeface="Symbol"/>
              </a:rPr>
            </a:br>
            <a:endParaRPr lang="zh-TW" altLang="en-US" dirty="0">
              <a:latin typeface="Arial" charset="0"/>
            </a:endParaRPr>
          </a:p>
        </p:txBody>
      </p:sp>
      <p:sp>
        <p:nvSpPr>
          <p:cNvPr id="73733"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9C44A1F1-E1D5-4917-AF2E-9167A00E9AFC}" type="slidenum">
              <a:rPr kumimoji="0" lang="en-US" altLang="zh-TW" sz="1200" smtClean="0">
                <a:latin typeface="Times New Roman" panose="02020603050405020304" pitchFamily="18" charset="0"/>
              </a:rPr>
              <a:pPr>
                <a:spcBef>
                  <a:spcPct val="0"/>
                </a:spcBef>
                <a:buClrTx/>
                <a:buSzTx/>
                <a:buFontTx/>
                <a:buNone/>
              </a:pPr>
              <a:t>54</a:t>
            </a:fld>
            <a:endParaRPr kumimoji="0" lang="en-US" altLang="zh-TW" sz="1200" smtClean="0">
              <a:latin typeface="Times New Roman" panose="02020603050405020304" pitchFamily="18" charset="0"/>
            </a:endParaRPr>
          </a:p>
        </p:txBody>
      </p:sp>
      <p:sp>
        <p:nvSpPr>
          <p:cNvPr id="2" name="Dikdörtgen 1"/>
          <p:cNvSpPr>
            <a:spLocks noRot="1" noChangeAspect="1" noMove="1" noResize="1" noEditPoints="1" noAdjustHandles="1" noChangeArrowheads="1" noChangeShapeType="1" noTextEdit="1"/>
          </p:cNvSpPr>
          <p:nvPr/>
        </p:nvSpPr>
        <p:spPr>
          <a:xfrm>
            <a:off x="223836" y="4739025"/>
            <a:ext cx="8920163" cy="343427"/>
          </a:xfrm>
          <a:prstGeom prst="rect">
            <a:avLst/>
          </a:prstGeom>
          <a:blipFill rotWithShape="0">
            <a:blip r:embed="rId4"/>
            <a:stretch>
              <a:fillRect l="-410" t="-3509" b="-21053"/>
            </a:stretch>
          </a:blipFill>
        </p:spPr>
        <p:txBody>
          <a:bodyPr/>
          <a:lstStyle/>
          <a:p>
            <a:pPr>
              <a:defRPr/>
            </a:pPr>
            <a:r>
              <a:rPr lang="tr-TR">
                <a:noFill/>
              </a:rPr>
              <a:t> </a:t>
            </a:r>
          </a:p>
        </p:txBody>
      </p:sp>
      <p:sp>
        <p:nvSpPr>
          <p:cNvPr id="9" name="Rectangle 2"/>
          <p:cNvSpPr txBox="1">
            <a:spLocks noChangeArrowheads="1"/>
          </p:cNvSpPr>
          <p:nvPr/>
        </p:nvSpPr>
        <p:spPr bwMode="auto">
          <a:xfrm>
            <a:off x="6300788" y="71438"/>
            <a:ext cx="281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3</a:t>
            </a:r>
            <a:r>
              <a:rPr lang="en-US" altLang="zh-TW" sz="2400" kern="0" dirty="0" smtClean="0">
                <a:solidFill>
                  <a:srgbClr val="00B0F0"/>
                </a:solidFill>
              </a:rPr>
              <a:t> </a:t>
            </a:r>
            <a:r>
              <a:rPr lang="tr-TR" altLang="zh-TW" sz="2400" kern="0" dirty="0" smtClean="0">
                <a:solidFill>
                  <a:srgbClr val="00B0F0"/>
                </a:solidFill>
              </a:rPr>
              <a:t>Ağaçta gezinti</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10_3_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85800"/>
            <a:ext cx="2895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57200" y="1143000"/>
            <a:ext cx="1111250" cy="400050"/>
          </a:xfrm>
          <a:prstGeom prst="rect">
            <a:avLst/>
          </a:prstGeom>
        </p:spPr>
        <p:txBody>
          <a:bodyPr wrap="none">
            <a:spAutoFit/>
          </a:bodyPr>
          <a:lstStyle/>
          <a:p>
            <a:pPr eaLnBrk="1" hangingPunct="1">
              <a:defRPr/>
            </a:pPr>
            <a:r>
              <a:rPr lang="tr-TR" altLang="zh-TW" sz="2000" b="1" kern="0" dirty="0">
                <a:solidFill>
                  <a:srgbClr val="008000"/>
                </a:solidFill>
                <a:latin typeface="Arial"/>
                <a:ea typeface="新細明體"/>
              </a:rPr>
              <a:t>Çözüm</a:t>
            </a:r>
            <a:r>
              <a:rPr lang="en-US" altLang="zh-TW" sz="2000" b="1" kern="0" dirty="0">
                <a:solidFill>
                  <a:srgbClr val="008000"/>
                </a:solidFill>
                <a:latin typeface="Arial"/>
                <a:ea typeface="新細明體"/>
              </a:rPr>
              <a:t> </a:t>
            </a:r>
            <a:endParaRPr lang="zh-TW" altLang="en-US" sz="2000" kern="0" baseline="-25000" dirty="0">
              <a:solidFill>
                <a:srgbClr val="000000"/>
              </a:solidFill>
              <a:latin typeface="Times New Roman" pitchFamily="18" charset="0"/>
              <a:ea typeface="新細明體"/>
              <a:cs typeface="Times New Roman" pitchFamily="18" charset="0"/>
            </a:endParaRPr>
          </a:p>
        </p:txBody>
      </p:sp>
      <p:sp>
        <p:nvSpPr>
          <p:cNvPr id="7" name="矩形 6"/>
          <p:cNvSpPr/>
          <p:nvPr/>
        </p:nvSpPr>
        <p:spPr>
          <a:xfrm>
            <a:off x="1676400" y="4092575"/>
            <a:ext cx="2895600" cy="492125"/>
          </a:xfrm>
          <a:prstGeom prst="rect">
            <a:avLst/>
          </a:prstGeom>
        </p:spPr>
        <p:txBody>
          <a:bodyPr wrap="none">
            <a:spAutoFit/>
          </a:bodyPr>
          <a:lstStyle/>
          <a:p>
            <a:pPr eaLnBrk="1" hangingPunct="1">
              <a:defRPr/>
            </a:pPr>
            <a:r>
              <a:rPr lang="en-US" altLang="zh-TW" sz="2600" i="1" kern="0" dirty="0">
                <a:solidFill>
                  <a:srgbClr val="000000"/>
                </a:solidFill>
                <a:latin typeface="Times New Roman" pitchFamily="18" charset="0"/>
                <a:ea typeface="新細明體"/>
                <a:cs typeface="Times New Roman" pitchFamily="18" charset="0"/>
              </a:rPr>
              <a:t>x  y </a:t>
            </a:r>
            <a:r>
              <a:rPr lang="en-US" altLang="zh-TW" sz="2600" kern="0" dirty="0">
                <a:solidFill>
                  <a:srgbClr val="000000"/>
                </a:solidFill>
                <a:latin typeface="Times New Roman" pitchFamily="18" charset="0"/>
                <a:ea typeface="新細明體"/>
                <a:cs typeface="Times New Roman" pitchFamily="18" charset="0"/>
              </a:rPr>
              <a:t>+ </a:t>
            </a:r>
            <a:r>
              <a:rPr lang="en-US" altLang="zh-TW" sz="2600" kern="0" dirty="0">
                <a:solidFill>
                  <a:srgbClr val="000000"/>
                </a:solidFill>
                <a:latin typeface="Times New Roman" pitchFamily="18" charset="0"/>
                <a:ea typeface="新細明體"/>
                <a:cs typeface="Times New Roman" pitchFamily="18" charset="0"/>
                <a:sym typeface="Symbol"/>
              </a:rPr>
              <a:t>2  </a:t>
            </a:r>
            <a:r>
              <a:rPr lang="en-US" altLang="zh-TW" sz="2600" i="1" kern="0" dirty="0">
                <a:solidFill>
                  <a:srgbClr val="000000"/>
                </a:solidFill>
                <a:latin typeface="Times New Roman" pitchFamily="18" charset="0"/>
                <a:ea typeface="新細明體"/>
                <a:cs typeface="Times New Roman" pitchFamily="18" charset="0"/>
                <a:sym typeface="Symbol"/>
              </a:rPr>
              <a:t>x </a:t>
            </a:r>
            <a:r>
              <a:rPr lang="en-US" altLang="zh-TW" sz="2600" kern="0" dirty="0">
                <a:solidFill>
                  <a:srgbClr val="000000"/>
                </a:solidFill>
                <a:latin typeface="Times New Roman" pitchFamily="18" charset="0"/>
                <a:ea typeface="新細明體"/>
                <a:cs typeface="Times New Roman" pitchFamily="18" charset="0"/>
                <a:sym typeface="Symbol"/>
              </a:rPr>
              <a:t>4</a:t>
            </a:r>
            <a:r>
              <a:rPr lang="en-US" altLang="zh-TW" sz="2600" i="1" kern="0" dirty="0">
                <a:solidFill>
                  <a:srgbClr val="000000"/>
                </a:solidFill>
                <a:latin typeface="Times New Roman" pitchFamily="18" charset="0"/>
                <a:ea typeface="新細明體"/>
                <a:cs typeface="Times New Roman" pitchFamily="18" charset="0"/>
                <a:sym typeface="Symbol"/>
              </a:rPr>
              <a:t> </a:t>
            </a:r>
            <a:r>
              <a:rPr lang="en-US" altLang="zh-TW" sz="2600" kern="0" dirty="0">
                <a:solidFill>
                  <a:srgbClr val="000000"/>
                </a:solidFill>
                <a:latin typeface="Symbol" pitchFamily="18" charset="2"/>
                <a:ea typeface="新細明體"/>
                <a:cs typeface="Times New Roman" pitchFamily="18" charset="0"/>
                <a:sym typeface="Symbol"/>
              </a:rPr>
              <a:t>- </a:t>
            </a:r>
            <a:r>
              <a:rPr lang="en-US" altLang="zh-TW" sz="2600" kern="0" dirty="0">
                <a:solidFill>
                  <a:srgbClr val="000000"/>
                </a:solidFill>
                <a:latin typeface="Times New Roman" pitchFamily="18" charset="0"/>
                <a:ea typeface="新細明體"/>
                <a:cs typeface="Times New Roman" pitchFamily="18" charset="0"/>
                <a:sym typeface="Symbol"/>
              </a:rPr>
              <a:t>3 / +</a:t>
            </a:r>
            <a:endParaRPr lang="zh-TW" altLang="en-US" sz="2600" dirty="0">
              <a:latin typeface="Arial" charset="0"/>
            </a:endParaRPr>
          </a:p>
        </p:txBody>
      </p:sp>
      <p:sp>
        <p:nvSpPr>
          <p:cNvPr id="4" name="矩形 3"/>
          <p:cNvSpPr>
            <a:spLocks noRot="1" noChangeAspect="1" noMove="1" noResize="1" noEditPoints="1" noAdjustHandles="1" noChangeArrowheads="1" noChangeShapeType="1" noTextEdit="1"/>
          </p:cNvSpPr>
          <p:nvPr/>
        </p:nvSpPr>
        <p:spPr>
          <a:xfrm>
            <a:off x="381000" y="533400"/>
            <a:ext cx="8002896" cy="400110"/>
          </a:xfrm>
          <a:prstGeom prst="rect">
            <a:avLst/>
          </a:prstGeom>
          <a:blipFill rotWithShape="0">
            <a:blip r:embed="rId3"/>
            <a:stretch>
              <a:fillRect l="-838" t="-7692" b="-27692"/>
            </a:stretch>
          </a:blipFill>
        </p:spPr>
        <p:txBody>
          <a:bodyPr/>
          <a:lstStyle/>
          <a:p>
            <a:pPr>
              <a:defRPr/>
            </a:pPr>
            <a:r>
              <a:rPr lang="tr-TR">
                <a:noFill/>
              </a:rPr>
              <a:t> </a:t>
            </a:r>
          </a:p>
        </p:txBody>
      </p:sp>
      <p:sp>
        <p:nvSpPr>
          <p:cNvPr id="9" name="矩形 8"/>
          <p:cNvSpPr>
            <a:spLocks noRot="1" noChangeAspect="1" noMove="1" noResize="1" noEditPoints="1" noAdjustHandles="1" noChangeArrowheads="1" noChangeShapeType="1" noTextEdit="1"/>
          </p:cNvSpPr>
          <p:nvPr/>
        </p:nvSpPr>
        <p:spPr>
          <a:xfrm>
            <a:off x="381000" y="3581400"/>
            <a:ext cx="8108695" cy="400110"/>
          </a:xfrm>
          <a:prstGeom prst="rect">
            <a:avLst/>
          </a:prstGeom>
          <a:blipFill rotWithShape="0">
            <a:blip r:embed="rId4"/>
            <a:stretch>
              <a:fillRect l="-827" t="-7692" b="-27692"/>
            </a:stretch>
          </a:blipFill>
        </p:spPr>
        <p:txBody>
          <a:bodyPr/>
          <a:lstStyle/>
          <a:p>
            <a:pPr>
              <a:defRPr/>
            </a:pPr>
            <a:r>
              <a:rPr lang="tr-TR">
                <a:noFill/>
              </a:rPr>
              <a:t> </a:t>
            </a:r>
          </a:p>
        </p:txBody>
      </p:sp>
      <p:sp>
        <p:nvSpPr>
          <p:cNvPr id="11" name="矩形 10"/>
          <p:cNvSpPr/>
          <p:nvPr/>
        </p:nvSpPr>
        <p:spPr>
          <a:xfrm>
            <a:off x="4572000" y="1828800"/>
            <a:ext cx="2895600" cy="492125"/>
          </a:xfrm>
          <a:prstGeom prst="rect">
            <a:avLst/>
          </a:prstGeom>
        </p:spPr>
        <p:txBody>
          <a:bodyPr>
            <a:spAutoFit/>
          </a:bodyPr>
          <a:lstStyle/>
          <a:p>
            <a:pPr eaLnBrk="1" hangingPunct="1">
              <a:defRPr/>
            </a:pPr>
            <a:r>
              <a:rPr lang="en-US" altLang="zh-TW" sz="2600" kern="0" dirty="0">
                <a:solidFill>
                  <a:srgbClr val="000000"/>
                </a:solidFill>
                <a:latin typeface="Times New Roman" pitchFamily="18" charset="0"/>
                <a:ea typeface="新細明體"/>
                <a:cs typeface="Times New Roman" pitchFamily="18" charset="0"/>
                <a:sym typeface="Symbol"/>
              </a:rPr>
              <a:t>+  </a:t>
            </a:r>
            <a:r>
              <a:rPr lang="en-US" altLang="zh-TW" sz="2600" kern="0" dirty="0">
                <a:solidFill>
                  <a:srgbClr val="000000"/>
                </a:solidFill>
                <a:latin typeface="Times New Roman" pitchFamily="18" charset="0"/>
                <a:ea typeface="新細明體"/>
                <a:cs typeface="Times New Roman" pitchFamily="18" charset="0"/>
              </a:rPr>
              <a:t>+ </a:t>
            </a:r>
            <a:r>
              <a:rPr lang="en-US" altLang="zh-TW" sz="2600" i="1" kern="0" dirty="0">
                <a:solidFill>
                  <a:srgbClr val="000000"/>
                </a:solidFill>
                <a:latin typeface="Times New Roman" pitchFamily="18" charset="0"/>
                <a:ea typeface="新細明體"/>
                <a:cs typeface="Times New Roman" pitchFamily="18" charset="0"/>
              </a:rPr>
              <a:t>x y </a:t>
            </a:r>
            <a:r>
              <a:rPr lang="en-US" altLang="zh-TW" sz="2600" kern="0" dirty="0">
                <a:solidFill>
                  <a:srgbClr val="000000"/>
                </a:solidFill>
                <a:latin typeface="Times New Roman" pitchFamily="18" charset="0"/>
                <a:ea typeface="新細明體"/>
                <a:cs typeface="Times New Roman" pitchFamily="18" charset="0"/>
                <a:sym typeface="Symbol"/>
              </a:rPr>
              <a:t>2 / </a:t>
            </a:r>
            <a:r>
              <a:rPr lang="en-US" altLang="zh-TW" sz="2600" kern="0" dirty="0">
                <a:solidFill>
                  <a:srgbClr val="000000"/>
                </a:solidFill>
                <a:latin typeface="Symbol" pitchFamily="18" charset="2"/>
                <a:ea typeface="新細明體"/>
                <a:cs typeface="Times New Roman" pitchFamily="18" charset="0"/>
                <a:sym typeface="Symbol"/>
              </a:rPr>
              <a:t>- </a:t>
            </a:r>
            <a:r>
              <a:rPr lang="en-US" altLang="zh-TW" sz="2600" i="1" kern="0" dirty="0">
                <a:solidFill>
                  <a:srgbClr val="000000"/>
                </a:solidFill>
                <a:latin typeface="Times New Roman" pitchFamily="18" charset="0"/>
                <a:ea typeface="新細明體"/>
                <a:cs typeface="Times New Roman" pitchFamily="18" charset="0"/>
                <a:sym typeface="Symbol"/>
              </a:rPr>
              <a:t>x </a:t>
            </a:r>
            <a:r>
              <a:rPr lang="en-US" altLang="zh-TW" sz="2600" kern="0" dirty="0">
                <a:solidFill>
                  <a:srgbClr val="000000"/>
                </a:solidFill>
                <a:latin typeface="Times New Roman" pitchFamily="18" charset="0"/>
                <a:ea typeface="新細明體"/>
                <a:cs typeface="Times New Roman" pitchFamily="18" charset="0"/>
                <a:sym typeface="Symbol"/>
              </a:rPr>
              <a:t>4</a:t>
            </a:r>
            <a:r>
              <a:rPr lang="en-US" altLang="zh-TW" sz="2600" i="1" kern="0" dirty="0">
                <a:solidFill>
                  <a:srgbClr val="000000"/>
                </a:solidFill>
                <a:latin typeface="Times New Roman" pitchFamily="18" charset="0"/>
                <a:ea typeface="新細明體"/>
                <a:cs typeface="Times New Roman" pitchFamily="18" charset="0"/>
                <a:sym typeface="Symbol"/>
              </a:rPr>
              <a:t> </a:t>
            </a:r>
            <a:r>
              <a:rPr lang="en-US" altLang="zh-TW" sz="2600" kern="0" dirty="0">
                <a:solidFill>
                  <a:srgbClr val="000000"/>
                </a:solidFill>
                <a:latin typeface="Times New Roman" pitchFamily="18" charset="0"/>
                <a:ea typeface="新細明體"/>
                <a:cs typeface="Times New Roman" pitchFamily="18" charset="0"/>
                <a:sym typeface="Symbol"/>
              </a:rPr>
              <a:t>3</a:t>
            </a:r>
            <a:endParaRPr lang="zh-TW" altLang="en-US" sz="2600" dirty="0">
              <a:latin typeface="Arial" charset="0"/>
            </a:endParaRPr>
          </a:p>
        </p:txBody>
      </p:sp>
      <p:sp>
        <p:nvSpPr>
          <p:cNvPr id="12" name="矩形 11"/>
          <p:cNvSpPr/>
          <p:nvPr/>
        </p:nvSpPr>
        <p:spPr>
          <a:xfrm>
            <a:off x="457200" y="5562600"/>
            <a:ext cx="8072438" cy="892175"/>
          </a:xfrm>
          <a:prstGeom prst="rect">
            <a:avLst/>
          </a:prstGeom>
          <a:ln>
            <a:solidFill>
              <a:schemeClr val="tx1"/>
            </a:solidFill>
          </a:ln>
        </p:spPr>
        <p:txBody>
          <a:bodyPr>
            <a:spAutoFit/>
          </a:bodyPr>
          <a:lstStyle/>
          <a:p>
            <a:pPr eaLnBrk="1" hangingPunct="1">
              <a:defRPr/>
            </a:pPr>
            <a:r>
              <a:rPr lang="en-US" altLang="zh-TW" sz="2600" b="1" kern="0" dirty="0">
                <a:solidFill>
                  <a:srgbClr val="008000"/>
                </a:solidFill>
                <a:latin typeface="Arial"/>
                <a:ea typeface="新細明體"/>
              </a:rPr>
              <a:t>Not. </a:t>
            </a:r>
            <a:r>
              <a:rPr lang="tr-TR" altLang="zh-TW" sz="2600" kern="0" dirty="0">
                <a:latin typeface="Arial"/>
                <a:ea typeface="新細明體"/>
              </a:rPr>
              <a:t>Prefix ve postfix ifadeleri kesinolduğundan paranteze ihtiyaç yoktur</a:t>
            </a:r>
            <a:endParaRPr lang="zh-TW" altLang="en-US" dirty="0">
              <a:latin typeface="Arial" charset="0"/>
            </a:endParaRPr>
          </a:p>
        </p:txBody>
      </p:sp>
      <p:sp>
        <p:nvSpPr>
          <p:cNvPr id="74761" name="投影片編號版面配置區 1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8718AFAA-2AE9-4474-A371-556F3ECE65D5}" type="slidenum">
              <a:rPr kumimoji="0" lang="en-US" altLang="zh-TW" sz="1200" smtClean="0">
                <a:latin typeface="Times New Roman" panose="02020603050405020304" pitchFamily="18" charset="0"/>
              </a:rPr>
              <a:pPr>
                <a:spcBef>
                  <a:spcPct val="0"/>
                </a:spcBef>
                <a:buClrTx/>
                <a:buSzTx/>
                <a:buFontTx/>
                <a:buNone/>
              </a:pPr>
              <a:t>55</a:t>
            </a:fld>
            <a:endParaRPr kumimoji="0" lang="en-US" altLang="zh-TW" sz="1200" smtClean="0">
              <a:latin typeface="Times New Roman" panose="02020603050405020304" pitchFamily="18" charset="0"/>
            </a:endParaRPr>
          </a:p>
        </p:txBody>
      </p:sp>
      <p:sp>
        <p:nvSpPr>
          <p:cNvPr id="14" name="矩形 5"/>
          <p:cNvSpPr/>
          <p:nvPr/>
        </p:nvSpPr>
        <p:spPr>
          <a:xfrm>
            <a:off x="381000" y="4154488"/>
            <a:ext cx="1111250" cy="400050"/>
          </a:xfrm>
          <a:prstGeom prst="rect">
            <a:avLst/>
          </a:prstGeom>
        </p:spPr>
        <p:txBody>
          <a:bodyPr wrap="none">
            <a:spAutoFit/>
          </a:bodyPr>
          <a:lstStyle/>
          <a:p>
            <a:pPr eaLnBrk="1" hangingPunct="1">
              <a:defRPr/>
            </a:pPr>
            <a:r>
              <a:rPr lang="tr-TR" altLang="zh-TW" sz="2000" b="1" kern="0" dirty="0">
                <a:solidFill>
                  <a:srgbClr val="008000"/>
                </a:solidFill>
                <a:latin typeface="Arial"/>
                <a:ea typeface="新細明體"/>
              </a:rPr>
              <a:t>Çözüm</a:t>
            </a:r>
            <a:r>
              <a:rPr lang="en-US" altLang="zh-TW" sz="2000" b="1" kern="0" dirty="0">
                <a:solidFill>
                  <a:srgbClr val="008000"/>
                </a:solidFill>
                <a:latin typeface="Arial"/>
                <a:ea typeface="新細明體"/>
              </a:rPr>
              <a:t> </a:t>
            </a:r>
            <a:endParaRPr lang="zh-TW" altLang="en-US" sz="2000" kern="0" baseline="-25000" dirty="0">
              <a:solidFill>
                <a:srgbClr val="000000"/>
              </a:solidFill>
              <a:latin typeface="Times New Roman" pitchFamily="18" charset="0"/>
              <a:ea typeface="新細明體"/>
              <a:cs typeface="Times New Roman" pitchFamily="18" charset="0"/>
            </a:endParaRPr>
          </a:p>
        </p:txBody>
      </p:sp>
      <p:sp>
        <p:nvSpPr>
          <p:cNvPr id="16" name="Rectangle 2"/>
          <p:cNvSpPr txBox="1">
            <a:spLocks noChangeArrowheads="1"/>
          </p:cNvSpPr>
          <p:nvPr/>
        </p:nvSpPr>
        <p:spPr bwMode="auto">
          <a:xfrm>
            <a:off x="6300788" y="71438"/>
            <a:ext cx="281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3</a:t>
            </a:r>
            <a:r>
              <a:rPr lang="en-US" altLang="zh-TW" sz="2400" kern="0" dirty="0" smtClean="0">
                <a:solidFill>
                  <a:srgbClr val="00B0F0"/>
                </a:solidFill>
              </a:rPr>
              <a:t> </a:t>
            </a:r>
            <a:r>
              <a:rPr lang="tr-TR" altLang="zh-TW" sz="2400" kern="0" dirty="0" smtClean="0">
                <a:solidFill>
                  <a:srgbClr val="00B0F0"/>
                </a:solidFill>
              </a:rPr>
              <a:t>Ağaçta gezinti</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animBg="1"/>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Rot="1" noChangeAspect="1" noMove="1" noResize="1" noEditPoints="1" noAdjustHandles="1" noChangeArrowheads="1" noChangeShapeType="1" noTextEdit="1"/>
          </p:cNvSpPr>
          <p:nvPr/>
        </p:nvSpPr>
        <p:spPr>
          <a:xfrm>
            <a:off x="381001" y="381000"/>
            <a:ext cx="8763000" cy="482761"/>
          </a:xfrm>
          <a:prstGeom prst="rect">
            <a:avLst/>
          </a:prstGeom>
          <a:blipFill rotWithShape="0">
            <a:blip r:embed="rId2"/>
            <a:stretch>
              <a:fillRect l="-1113" t="-5063" b="-27848"/>
            </a:stretch>
          </a:blipFill>
        </p:spPr>
        <p:txBody>
          <a:bodyPr/>
          <a:lstStyle/>
          <a:p>
            <a:pPr>
              <a:defRPr/>
            </a:pPr>
            <a:r>
              <a:rPr lang="tr-TR">
                <a:noFill/>
              </a:rPr>
              <a:t> </a:t>
            </a:r>
          </a:p>
        </p:txBody>
      </p:sp>
      <p:sp>
        <p:nvSpPr>
          <p:cNvPr id="6" name="矩形 5"/>
          <p:cNvSpPr/>
          <p:nvPr/>
        </p:nvSpPr>
        <p:spPr>
          <a:xfrm>
            <a:off x="381000" y="1295400"/>
            <a:ext cx="1295400" cy="461963"/>
          </a:xfrm>
          <a:prstGeom prst="rect">
            <a:avLst/>
          </a:prstGeom>
        </p:spPr>
        <p:txBody>
          <a:bodyPr wrap="none">
            <a:spAutoFit/>
          </a:bodyPr>
          <a:lstStyle/>
          <a:p>
            <a:pPr eaLnBrk="1" hangingPunct="1">
              <a:defRPr/>
            </a:pPr>
            <a:r>
              <a:rPr lang="tr-TR" altLang="zh-TW" sz="2400" b="1" kern="0" dirty="0">
                <a:solidFill>
                  <a:srgbClr val="008000"/>
                </a:solidFill>
                <a:latin typeface="Arial"/>
                <a:ea typeface="新細明體"/>
              </a:rPr>
              <a:t>Çözüm</a:t>
            </a:r>
            <a:r>
              <a:rPr lang="en-US" altLang="zh-TW" sz="2400" b="1" kern="0" dirty="0">
                <a:solidFill>
                  <a:srgbClr val="008000"/>
                </a:solidFill>
                <a:latin typeface="Arial"/>
                <a:ea typeface="新細明體"/>
              </a:rPr>
              <a:t> </a:t>
            </a:r>
            <a:endParaRPr lang="zh-TW" altLang="en-US" sz="2400" kern="0" baseline="-25000" dirty="0">
              <a:solidFill>
                <a:srgbClr val="000000"/>
              </a:solidFill>
              <a:latin typeface="Times New Roman" pitchFamily="18" charset="0"/>
              <a:ea typeface="新細明體"/>
              <a:cs typeface="Times New Roman" pitchFamily="18" charset="0"/>
            </a:endParaRPr>
          </a:p>
        </p:txBody>
      </p:sp>
      <p:sp>
        <p:nvSpPr>
          <p:cNvPr id="75780"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DB8E2B9D-7F24-4D59-949C-34CBDC80EBC9}" type="slidenum">
              <a:rPr kumimoji="0" lang="en-US" altLang="zh-TW" sz="1200" smtClean="0">
                <a:latin typeface="Times New Roman" panose="02020603050405020304" pitchFamily="18" charset="0"/>
              </a:rPr>
              <a:pPr>
                <a:spcBef>
                  <a:spcPct val="0"/>
                </a:spcBef>
                <a:buClrTx/>
                <a:buSzTx/>
                <a:buFontTx/>
                <a:buNone/>
              </a:pPr>
              <a:t>56</a:t>
            </a:fld>
            <a:endParaRPr kumimoji="0" lang="en-US" altLang="zh-TW" sz="1200" smtClean="0">
              <a:latin typeface="Times New Roman" panose="02020603050405020304" pitchFamily="18" charset="0"/>
            </a:endParaRPr>
          </a:p>
        </p:txBody>
      </p:sp>
      <p:pic>
        <p:nvPicPr>
          <p:cNvPr id="75781" name="Resim 1"/>
          <p:cNvPicPr>
            <a:picLocks noChangeAspect="1"/>
          </p:cNvPicPr>
          <p:nvPr/>
        </p:nvPicPr>
        <p:blipFill>
          <a:blip r:embed="rId3">
            <a:extLst>
              <a:ext uri="{28A0092B-C50C-407E-A947-70E740481C1C}">
                <a14:useLocalDpi xmlns:a14="http://schemas.microsoft.com/office/drawing/2010/main" val="0"/>
              </a:ext>
            </a:extLst>
          </a:blip>
          <a:srcRect l="37115" t="37500" r="34187" b="14584"/>
          <a:stretch>
            <a:fillRect/>
          </a:stretch>
        </p:blipFill>
        <p:spPr bwMode="auto">
          <a:xfrm>
            <a:off x="1905000" y="1271588"/>
            <a:ext cx="5219700" cy="490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Dikdörtgen 8"/>
          <p:cNvSpPr>
            <a:spLocks noChangeArrowheads="1"/>
          </p:cNvSpPr>
          <p:nvPr/>
        </p:nvSpPr>
        <p:spPr bwMode="auto">
          <a:xfrm>
            <a:off x="55563" y="6237288"/>
            <a:ext cx="89201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just">
              <a:lnSpc>
                <a:spcPct val="107000"/>
              </a:lnSpc>
              <a:spcBef>
                <a:spcPct val="0"/>
              </a:spcBef>
              <a:spcAft>
                <a:spcPts val="800"/>
              </a:spcAft>
              <a:buClrTx/>
              <a:buSzTx/>
              <a:buFontTx/>
              <a:buNone/>
            </a:pPr>
            <a:r>
              <a:rPr lang="tr-TR" altLang="tr-TR" sz="16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12</a:t>
            </a:r>
            <a:r>
              <a:rPr lang="tr-TR" altLang="tr-TR" sz="1600" b="1">
                <a:latin typeface="Calibri" panose="020F0502020204030204" pitchFamily="34" charset="0"/>
                <a:ea typeface="Calibri" panose="020F0502020204030204" pitchFamily="34" charset="0"/>
                <a:cs typeface="Times New Roman" panose="02020603050405020304" pitchFamily="18" charset="0"/>
              </a:rPr>
              <a:t>  </a:t>
            </a:r>
            <a:r>
              <a:rPr lang="tr-TR" altLang="tr-TR" sz="1600" b="1" i="1">
                <a:latin typeface="Calibri" panose="020F0502020204030204" pitchFamily="34" charset="0"/>
                <a:ea typeface="Calibri" panose="020F0502020204030204" pitchFamily="34" charset="0"/>
                <a:cs typeface="Times New Roman" panose="02020603050405020304" pitchFamily="18" charset="0"/>
              </a:rPr>
              <a:t> </a:t>
            </a:r>
            <a:r>
              <a:rPr lang="tr-TR" altLang="tr-TR" sz="1600">
                <a:ea typeface="Calibri" panose="020F0502020204030204" pitchFamily="34" charset="0"/>
                <a:cs typeface="Times New Roman" panose="02020603050405020304" pitchFamily="18" charset="0"/>
              </a:rPr>
              <a:t>Art Ekli Bir İfadenin Değerlendirilmesi</a:t>
            </a:r>
            <a:endParaRPr lang="tr-TR" altLang="tr-TR" sz="160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2"/>
          <p:cNvSpPr txBox="1">
            <a:spLocks noChangeArrowheads="1"/>
          </p:cNvSpPr>
          <p:nvPr/>
        </p:nvSpPr>
        <p:spPr bwMode="auto">
          <a:xfrm>
            <a:off x="6300788" y="71438"/>
            <a:ext cx="281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3</a:t>
            </a:r>
            <a:r>
              <a:rPr lang="en-US" altLang="zh-TW" sz="2400" kern="0" dirty="0" smtClean="0">
                <a:solidFill>
                  <a:srgbClr val="00B0F0"/>
                </a:solidFill>
              </a:rPr>
              <a:t> </a:t>
            </a:r>
            <a:r>
              <a:rPr lang="tr-TR" altLang="zh-TW" sz="2400" kern="0" dirty="0" smtClean="0">
                <a:solidFill>
                  <a:srgbClr val="00B0F0"/>
                </a:solidFill>
              </a:rPr>
              <a:t>Ağaçta gezinti</a:t>
            </a:r>
            <a:endParaRPr lang="en-US" altLang="zh-TW" sz="2400" kern="0" dirty="0" smtClean="0">
              <a:solidFill>
                <a:srgbClr val="00B0F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Rot="1" noChangeAspect="1" noMove="1" noResize="1" noEditPoints="1" noAdjustHandles="1" noChangeArrowheads="1" noChangeShapeType="1" noTextEdit="1"/>
          </p:cNvSpPr>
          <p:nvPr/>
        </p:nvSpPr>
        <p:spPr>
          <a:xfrm>
            <a:off x="381000" y="381000"/>
            <a:ext cx="8297464" cy="461665"/>
          </a:xfrm>
          <a:prstGeom prst="rect">
            <a:avLst/>
          </a:prstGeom>
          <a:blipFill rotWithShape="0">
            <a:blip r:embed="rId2"/>
            <a:stretch>
              <a:fillRect l="-1176" t="-9333" r="-294" b="-30667"/>
            </a:stretch>
          </a:blipFill>
        </p:spPr>
        <p:txBody>
          <a:bodyPr/>
          <a:lstStyle/>
          <a:p>
            <a:pPr>
              <a:defRPr/>
            </a:pPr>
            <a:r>
              <a:rPr lang="tr-TR">
                <a:noFill/>
              </a:rPr>
              <a:t> </a:t>
            </a:r>
          </a:p>
        </p:txBody>
      </p:sp>
      <p:sp>
        <p:nvSpPr>
          <p:cNvPr id="6" name="矩形 5"/>
          <p:cNvSpPr/>
          <p:nvPr/>
        </p:nvSpPr>
        <p:spPr>
          <a:xfrm>
            <a:off x="381000" y="1295400"/>
            <a:ext cx="1211263" cy="461963"/>
          </a:xfrm>
          <a:prstGeom prst="rect">
            <a:avLst/>
          </a:prstGeom>
        </p:spPr>
        <p:txBody>
          <a:bodyPr wrap="none">
            <a:spAutoFit/>
          </a:bodyPr>
          <a:lstStyle/>
          <a:p>
            <a:pPr eaLnBrk="1" hangingPunct="1">
              <a:defRPr/>
            </a:pPr>
            <a:r>
              <a:rPr lang="tr-TR" altLang="zh-TW" sz="2400" b="1" kern="0" dirty="0">
                <a:solidFill>
                  <a:srgbClr val="008000"/>
                </a:solidFill>
                <a:latin typeface="Arial"/>
                <a:ea typeface="新細明體"/>
              </a:rPr>
              <a:t>Çözüm</a:t>
            </a:r>
            <a:endParaRPr lang="zh-TW" altLang="en-US" sz="2400" kern="0" baseline="-25000" dirty="0">
              <a:solidFill>
                <a:srgbClr val="000000"/>
              </a:solidFill>
              <a:latin typeface="Times New Roman" pitchFamily="18" charset="0"/>
              <a:ea typeface="新細明體"/>
              <a:cs typeface="Times New Roman" pitchFamily="18" charset="0"/>
            </a:endParaRPr>
          </a:p>
        </p:txBody>
      </p:sp>
      <p:sp>
        <p:nvSpPr>
          <p:cNvPr id="76804"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F065C353-DF47-4951-B83D-7E99B84D2DD9}" type="slidenum">
              <a:rPr kumimoji="0" lang="en-US" altLang="zh-TW" sz="1200" smtClean="0">
                <a:latin typeface="Times New Roman" panose="02020603050405020304" pitchFamily="18" charset="0"/>
              </a:rPr>
              <a:pPr>
                <a:spcBef>
                  <a:spcPct val="0"/>
                </a:spcBef>
                <a:buClrTx/>
                <a:buSzTx/>
                <a:buFontTx/>
                <a:buNone/>
              </a:pPr>
              <a:t>57</a:t>
            </a:fld>
            <a:endParaRPr kumimoji="0" lang="en-US" altLang="zh-TW" sz="1200" smtClean="0">
              <a:latin typeface="Times New Roman" panose="02020603050405020304" pitchFamily="18" charset="0"/>
            </a:endParaRPr>
          </a:p>
        </p:txBody>
      </p:sp>
      <p:pic>
        <p:nvPicPr>
          <p:cNvPr id="76805" name="Resim 1"/>
          <p:cNvPicPr>
            <a:picLocks noChangeAspect="1"/>
          </p:cNvPicPr>
          <p:nvPr/>
        </p:nvPicPr>
        <p:blipFill>
          <a:blip r:embed="rId3">
            <a:extLst>
              <a:ext uri="{28A0092B-C50C-407E-A947-70E740481C1C}">
                <a14:useLocalDpi xmlns:a14="http://schemas.microsoft.com/office/drawing/2010/main" val="0"/>
              </a:ext>
            </a:extLst>
          </a:blip>
          <a:srcRect l="68155" t="37500" r="5492" b="15625"/>
          <a:stretch>
            <a:fillRect/>
          </a:stretch>
        </p:blipFill>
        <p:spPr bwMode="auto">
          <a:xfrm>
            <a:off x="1630363" y="1143000"/>
            <a:ext cx="4648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Dikdörtgen 7"/>
          <p:cNvSpPr>
            <a:spLocks noChangeArrowheads="1"/>
          </p:cNvSpPr>
          <p:nvPr/>
        </p:nvSpPr>
        <p:spPr bwMode="auto">
          <a:xfrm>
            <a:off x="55563" y="6237288"/>
            <a:ext cx="89201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just">
              <a:lnSpc>
                <a:spcPct val="107000"/>
              </a:lnSpc>
              <a:spcBef>
                <a:spcPct val="0"/>
              </a:spcBef>
              <a:spcAft>
                <a:spcPts val="800"/>
              </a:spcAft>
              <a:buClrTx/>
              <a:buSzTx/>
              <a:buFontTx/>
              <a:buNone/>
            </a:pPr>
            <a:r>
              <a:rPr lang="tr-TR" altLang="tr-TR" sz="16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12</a:t>
            </a:r>
            <a:r>
              <a:rPr lang="tr-TR" altLang="tr-TR" sz="1600" b="1">
                <a:latin typeface="Calibri" panose="020F0502020204030204" pitchFamily="34" charset="0"/>
                <a:ea typeface="Calibri" panose="020F0502020204030204" pitchFamily="34" charset="0"/>
                <a:cs typeface="Times New Roman" panose="02020603050405020304" pitchFamily="18" charset="0"/>
              </a:rPr>
              <a:t>  </a:t>
            </a:r>
            <a:r>
              <a:rPr lang="tr-TR" altLang="tr-TR" sz="1600" b="1" i="1">
                <a:latin typeface="Calibri" panose="020F0502020204030204" pitchFamily="34" charset="0"/>
                <a:ea typeface="Calibri" panose="020F0502020204030204" pitchFamily="34" charset="0"/>
                <a:cs typeface="Times New Roman" panose="02020603050405020304" pitchFamily="18" charset="0"/>
              </a:rPr>
              <a:t> </a:t>
            </a:r>
            <a:r>
              <a:rPr lang="tr-TR" altLang="tr-TR" sz="1600">
                <a:ea typeface="Calibri" panose="020F0502020204030204" pitchFamily="34" charset="0"/>
                <a:cs typeface="Times New Roman" panose="02020603050405020304" pitchFamily="18" charset="0"/>
              </a:rPr>
              <a:t>Ön Ekli Bir İfadenin Değerlendirilmesi</a:t>
            </a:r>
            <a:endParaRPr lang="tr-TR" altLang="tr-TR" sz="160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2"/>
          <p:cNvSpPr txBox="1">
            <a:spLocks noChangeArrowheads="1"/>
          </p:cNvSpPr>
          <p:nvPr/>
        </p:nvSpPr>
        <p:spPr bwMode="auto">
          <a:xfrm>
            <a:off x="6300788" y="71438"/>
            <a:ext cx="281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3</a:t>
            </a:r>
            <a:r>
              <a:rPr lang="en-US" altLang="zh-TW" sz="2400" kern="0" dirty="0" smtClean="0">
                <a:solidFill>
                  <a:srgbClr val="00B0F0"/>
                </a:solidFill>
              </a:rPr>
              <a:t> </a:t>
            </a:r>
            <a:r>
              <a:rPr lang="tr-TR" altLang="zh-TW" sz="2400" kern="0" dirty="0" smtClean="0">
                <a:solidFill>
                  <a:srgbClr val="00B0F0"/>
                </a:solidFill>
              </a:rPr>
              <a:t>Ağaçta gezinti</a:t>
            </a:r>
            <a:endParaRPr lang="en-US" altLang="zh-TW" sz="2400" kern="0" dirty="0" smtClean="0">
              <a:solidFill>
                <a:srgbClr val="00B0F0"/>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Rot="1" noChangeAspect="1" noMove="1" noResize="1" noEditPoints="1" noAdjustHandles="1" noChangeArrowheads="1" noChangeShapeType="1" noTextEdit="1"/>
          </p:cNvSpPr>
          <p:nvPr/>
        </p:nvSpPr>
        <p:spPr>
          <a:xfrm>
            <a:off x="381000" y="381000"/>
            <a:ext cx="7263399" cy="1569660"/>
          </a:xfrm>
          <a:prstGeom prst="rect">
            <a:avLst/>
          </a:prstGeom>
          <a:blipFill rotWithShape="0">
            <a:blip r:embed="rId2"/>
            <a:stretch>
              <a:fillRect l="-1343" t="-2724" r="-336" b="-8171"/>
            </a:stretch>
          </a:blipFill>
        </p:spPr>
        <p:txBody>
          <a:bodyPr/>
          <a:lstStyle/>
          <a:p>
            <a:pPr>
              <a:defRPr/>
            </a:pPr>
            <a:r>
              <a:rPr lang="tr-TR">
                <a:noFill/>
              </a:rPr>
              <a:t> </a:t>
            </a:r>
          </a:p>
        </p:txBody>
      </p:sp>
      <p:sp>
        <p:nvSpPr>
          <p:cNvPr id="6" name="矩形 5"/>
          <p:cNvSpPr/>
          <p:nvPr/>
        </p:nvSpPr>
        <p:spPr>
          <a:xfrm>
            <a:off x="381000" y="1981200"/>
            <a:ext cx="1211263" cy="461963"/>
          </a:xfrm>
          <a:prstGeom prst="rect">
            <a:avLst/>
          </a:prstGeom>
        </p:spPr>
        <p:txBody>
          <a:bodyPr wrap="none">
            <a:spAutoFit/>
          </a:bodyPr>
          <a:lstStyle/>
          <a:p>
            <a:pPr eaLnBrk="1" hangingPunct="1">
              <a:defRPr/>
            </a:pPr>
            <a:r>
              <a:rPr lang="tr-TR" altLang="zh-TW" sz="2400" b="1" kern="0" dirty="0">
                <a:solidFill>
                  <a:srgbClr val="008000"/>
                </a:solidFill>
                <a:latin typeface="Arial"/>
                <a:ea typeface="新細明體"/>
              </a:rPr>
              <a:t>Çözüm</a:t>
            </a:r>
            <a:endParaRPr lang="zh-TW" altLang="en-US" sz="2400" kern="0" baseline="-25000" dirty="0">
              <a:solidFill>
                <a:srgbClr val="000000"/>
              </a:solidFill>
              <a:latin typeface="Times New Roman" pitchFamily="18" charset="0"/>
              <a:ea typeface="新細明體"/>
              <a:cs typeface="Times New Roman" pitchFamily="18" charset="0"/>
            </a:endParaRPr>
          </a:p>
        </p:txBody>
      </p:sp>
      <p:pic>
        <p:nvPicPr>
          <p:cNvPr id="8" name="Picture 3" descr="10_3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14600"/>
            <a:ext cx="7924800"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03200" y="5680075"/>
            <a:ext cx="4016375" cy="461963"/>
          </a:xfrm>
          <a:prstGeom prst="rect">
            <a:avLst/>
          </a:prstGeom>
        </p:spPr>
        <p:txBody>
          <a:bodyPr wrap="none">
            <a:spAutoFit/>
          </a:bodyPr>
          <a:lstStyle/>
          <a:p>
            <a:pPr eaLnBrk="1" hangingPunct="1">
              <a:defRPr/>
            </a:pPr>
            <a:r>
              <a:rPr lang="tr-TR" altLang="zh-TW" sz="2400" kern="0" dirty="0">
                <a:solidFill>
                  <a:srgbClr val="000000"/>
                </a:solidFill>
                <a:latin typeface="Arial"/>
                <a:ea typeface="新細明體"/>
                <a:sym typeface="Symbol"/>
              </a:rPr>
              <a:t>Önden</a:t>
            </a:r>
            <a:r>
              <a:rPr lang="en-US" altLang="zh-TW" sz="2400" kern="0" dirty="0">
                <a:solidFill>
                  <a:srgbClr val="000000"/>
                </a:solidFill>
                <a:latin typeface="Arial"/>
                <a:ea typeface="新細明體"/>
                <a:sym typeface="Symbol"/>
              </a:rPr>
              <a:t>:</a:t>
            </a:r>
            <a:r>
              <a:rPr lang="en-US" altLang="zh-TW" sz="2400" i="1" kern="0" dirty="0">
                <a:latin typeface="Times New Roman" pitchFamily="18" charset="0"/>
                <a:ea typeface="新細明體"/>
                <a:cs typeface="Times New Roman" pitchFamily="18" charset="0"/>
                <a:sym typeface="Symbol"/>
              </a:rPr>
              <a:t> </a:t>
            </a:r>
            <a:r>
              <a:rPr lang="en-US" altLang="zh-TW" sz="2400" kern="0" dirty="0">
                <a:latin typeface="Times New Roman" pitchFamily="18" charset="0"/>
                <a:ea typeface="新細明體"/>
                <a:cs typeface="Times New Roman" pitchFamily="18" charset="0"/>
                <a:sym typeface="Symbol"/>
              </a:rPr>
              <a:t>   </a:t>
            </a:r>
            <a:r>
              <a:rPr lang="en-US" altLang="zh-TW" sz="2400" i="1" kern="0" dirty="0">
                <a:latin typeface="Times New Roman" pitchFamily="18" charset="0"/>
                <a:ea typeface="新細明體"/>
                <a:cs typeface="Times New Roman" pitchFamily="18" charset="0"/>
                <a:sym typeface="Symbol"/>
              </a:rPr>
              <a:t>p q</a:t>
            </a:r>
            <a:r>
              <a:rPr lang="en-US" altLang="zh-TW" sz="2400" kern="0" dirty="0">
                <a:latin typeface="Times New Roman" pitchFamily="18" charset="0"/>
                <a:ea typeface="新細明體"/>
                <a:cs typeface="Times New Roman" pitchFamily="18" charset="0"/>
                <a:sym typeface="Symbol"/>
              </a:rPr>
              <a:t>  </a:t>
            </a:r>
            <a:r>
              <a:rPr lang="en-US" altLang="zh-TW" sz="2400" i="1" kern="0" dirty="0">
                <a:latin typeface="Times New Roman" pitchFamily="18" charset="0"/>
                <a:ea typeface="新細明體"/>
                <a:cs typeface="Times New Roman" pitchFamily="18" charset="0"/>
                <a:sym typeface="Symbol"/>
              </a:rPr>
              <a:t> p</a:t>
            </a:r>
            <a:r>
              <a:rPr lang="en-US" altLang="zh-TW" sz="2400" kern="0" dirty="0">
                <a:latin typeface="Times New Roman" pitchFamily="18" charset="0"/>
                <a:ea typeface="新細明體"/>
                <a:cs typeface="Times New Roman" pitchFamily="18" charset="0"/>
                <a:sym typeface="Symbol"/>
              </a:rPr>
              <a:t>  </a:t>
            </a:r>
            <a:r>
              <a:rPr lang="en-US" altLang="zh-TW" sz="2400" i="1" kern="0" dirty="0">
                <a:latin typeface="Times New Roman" pitchFamily="18" charset="0"/>
                <a:ea typeface="新細明體"/>
                <a:cs typeface="Times New Roman" pitchFamily="18" charset="0"/>
                <a:sym typeface="Symbol"/>
              </a:rPr>
              <a:t>q</a:t>
            </a:r>
            <a:r>
              <a:rPr lang="en-US" altLang="zh-TW" sz="2400" kern="0" dirty="0">
                <a:solidFill>
                  <a:srgbClr val="000000"/>
                </a:solidFill>
                <a:latin typeface="Arial"/>
                <a:ea typeface="新細明體"/>
                <a:sym typeface="Symbol"/>
              </a:rPr>
              <a:t> </a:t>
            </a:r>
            <a:endParaRPr lang="zh-TW" altLang="en-US" sz="2400" dirty="0">
              <a:latin typeface="Arial" charset="0"/>
            </a:endParaRPr>
          </a:p>
        </p:txBody>
      </p:sp>
      <p:sp>
        <p:nvSpPr>
          <p:cNvPr id="10" name="矩形 9"/>
          <p:cNvSpPr/>
          <p:nvPr/>
        </p:nvSpPr>
        <p:spPr>
          <a:xfrm>
            <a:off x="228600" y="6172200"/>
            <a:ext cx="4076700" cy="461963"/>
          </a:xfrm>
          <a:prstGeom prst="rect">
            <a:avLst/>
          </a:prstGeom>
        </p:spPr>
        <p:txBody>
          <a:bodyPr wrap="none">
            <a:spAutoFit/>
          </a:bodyPr>
          <a:lstStyle/>
          <a:p>
            <a:pPr eaLnBrk="1" hangingPunct="1">
              <a:defRPr/>
            </a:pPr>
            <a:r>
              <a:rPr lang="tr-TR" altLang="zh-TW" sz="2400" kern="0" dirty="0">
                <a:solidFill>
                  <a:srgbClr val="000000"/>
                </a:solidFill>
                <a:latin typeface="Arial"/>
                <a:ea typeface="新細明體"/>
                <a:sym typeface="Symbol"/>
              </a:rPr>
              <a:t>Sondan</a:t>
            </a:r>
            <a:r>
              <a:rPr lang="en-US" altLang="zh-TW" sz="2400" kern="0" dirty="0">
                <a:solidFill>
                  <a:srgbClr val="000000"/>
                </a:solidFill>
                <a:latin typeface="Arial"/>
                <a:ea typeface="新細明體"/>
                <a:sym typeface="Symbol"/>
              </a:rPr>
              <a:t>: </a:t>
            </a:r>
            <a:r>
              <a:rPr lang="en-US" altLang="zh-TW" sz="2400" i="1" kern="0" dirty="0">
                <a:solidFill>
                  <a:srgbClr val="000000"/>
                </a:solidFill>
                <a:latin typeface="Times New Roman" pitchFamily="18" charset="0"/>
                <a:ea typeface="新細明體"/>
                <a:cs typeface="Times New Roman" pitchFamily="18" charset="0"/>
                <a:sym typeface="Symbol"/>
              </a:rPr>
              <a:t>p q</a:t>
            </a:r>
            <a:r>
              <a:rPr lang="en-US" altLang="zh-TW" sz="2400" kern="0" dirty="0">
                <a:solidFill>
                  <a:srgbClr val="000000"/>
                </a:solidFill>
                <a:latin typeface="Times New Roman" pitchFamily="18" charset="0"/>
                <a:ea typeface="新細明體"/>
                <a:cs typeface="Times New Roman" pitchFamily="18" charset="0"/>
                <a:sym typeface="Symbol"/>
              </a:rPr>
              <a:t>  </a:t>
            </a:r>
            <a:r>
              <a:rPr lang="en-US" altLang="zh-TW" sz="2400" i="1" kern="0" dirty="0">
                <a:latin typeface="Times New Roman" pitchFamily="18" charset="0"/>
                <a:ea typeface="新細明體"/>
                <a:cs typeface="Times New Roman" pitchFamily="18" charset="0"/>
                <a:sym typeface="Symbol"/>
              </a:rPr>
              <a:t> p </a:t>
            </a:r>
            <a:r>
              <a:rPr lang="en-US" altLang="zh-TW" sz="2400" kern="0" dirty="0">
                <a:latin typeface="Times New Roman" pitchFamily="18" charset="0"/>
                <a:ea typeface="新細明體"/>
                <a:cs typeface="Times New Roman" pitchFamily="18" charset="0"/>
                <a:sym typeface="Symbol"/>
              </a:rPr>
              <a:t> </a:t>
            </a:r>
            <a:r>
              <a:rPr lang="en-US" altLang="zh-TW" sz="2400" i="1" kern="0" dirty="0">
                <a:latin typeface="Times New Roman" pitchFamily="18" charset="0"/>
                <a:ea typeface="新細明體"/>
                <a:cs typeface="Times New Roman" pitchFamily="18" charset="0"/>
                <a:sym typeface="Symbol"/>
              </a:rPr>
              <a:t>q </a:t>
            </a:r>
            <a:r>
              <a:rPr lang="en-US" altLang="zh-TW" sz="2400" kern="0" dirty="0">
                <a:latin typeface="Times New Roman" pitchFamily="18" charset="0"/>
                <a:ea typeface="新細明體"/>
                <a:cs typeface="Times New Roman" pitchFamily="18" charset="0"/>
                <a:sym typeface="Symbol"/>
              </a:rPr>
              <a:t>  </a:t>
            </a:r>
            <a:endParaRPr lang="zh-TW" altLang="en-US" sz="2400" dirty="0">
              <a:latin typeface="Arial" charset="0"/>
            </a:endParaRPr>
          </a:p>
        </p:txBody>
      </p:sp>
      <p:sp>
        <p:nvSpPr>
          <p:cNvPr id="11" name="矩形 10"/>
          <p:cNvSpPr/>
          <p:nvPr/>
        </p:nvSpPr>
        <p:spPr>
          <a:xfrm>
            <a:off x="4781550" y="5715000"/>
            <a:ext cx="4303713" cy="461963"/>
          </a:xfrm>
          <a:prstGeom prst="rect">
            <a:avLst/>
          </a:prstGeom>
        </p:spPr>
        <p:txBody>
          <a:bodyPr wrap="none">
            <a:spAutoFit/>
          </a:bodyPr>
          <a:lstStyle/>
          <a:p>
            <a:pPr eaLnBrk="1" hangingPunct="1">
              <a:defRPr/>
            </a:pPr>
            <a:r>
              <a:rPr lang="tr-TR" altLang="zh-TW" sz="2400" kern="0" dirty="0">
                <a:solidFill>
                  <a:srgbClr val="000000"/>
                </a:solidFill>
                <a:latin typeface="Arial"/>
                <a:ea typeface="新細明體"/>
                <a:sym typeface="Symbol"/>
              </a:rPr>
              <a:t>Sıralı</a:t>
            </a:r>
            <a:r>
              <a:rPr lang="en-US" altLang="zh-TW" sz="2400" kern="0" dirty="0">
                <a:solidFill>
                  <a:srgbClr val="000000"/>
                </a:solidFill>
                <a:latin typeface="Arial"/>
                <a:ea typeface="新細明體"/>
                <a:sym typeface="Symbol"/>
              </a:rPr>
              <a:t>: </a:t>
            </a:r>
            <a:r>
              <a:rPr lang="en-US" altLang="zh-TW" sz="2400" kern="0" dirty="0">
                <a:latin typeface="Times New Roman" pitchFamily="18" charset="0"/>
                <a:ea typeface="新細明體"/>
                <a:cs typeface="Times New Roman" pitchFamily="18" charset="0"/>
              </a:rPr>
              <a:t>(</a:t>
            </a:r>
            <a:r>
              <a:rPr lang="en-US" altLang="zh-TW" sz="2400" kern="0" dirty="0">
                <a:latin typeface="Times New Roman" pitchFamily="18" charset="0"/>
                <a:ea typeface="新細明體"/>
                <a:cs typeface="Times New Roman" pitchFamily="18" charset="0"/>
                <a:sym typeface="Symbol"/>
              </a:rPr>
              <a:t>(</a:t>
            </a:r>
            <a:r>
              <a:rPr lang="en-US" altLang="zh-TW" sz="2400" i="1" kern="0" dirty="0">
                <a:latin typeface="Times New Roman" pitchFamily="18" charset="0"/>
                <a:ea typeface="新細明體"/>
                <a:cs typeface="Times New Roman" pitchFamily="18" charset="0"/>
                <a:sym typeface="Symbol"/>
              </a:rPr>
              <a:t>p</a:t>
            </a:r>
            <a:r>
              <a:rPr lang="en-US" altLang="zh-TW" sz="2400" kern="0" dirty="0">
                <a:latin typeface="Times New Roman" pitchFamily="18" charset="0"/>
                <a:ea typeface="新細明體"/>
                <a:cs typeface="Times New Roman" pitchFamily="18" charset="0"/>
                <a:sym typeface="Symbol"/>
              </a:rPr>
              <a:t></a:t>
            </a:r>
            <a:r>
              <a:rPr lang="en-US" altLang="zh-TW" sz="2400" i="1" kern="0" dirty="0">
                <a:latin typeface="Times New Roman" pitchFamily="18" charset="0"/>
                <a:ea typeface="新細明體"/>
                <a:cs typeface="Times New Roman" pitchFamily="18" charset="0"/>
                <a:sym typeface="Symbol"/>
              </a:rPr>
              <a:t>q</a:t>
            </a:r>
            <a:r>
              <a:rPr lang="en-US" altLang="zh-TW" sz="2400" kern="0" dirty="0">
                <a:latin typeface="Times New Roman" pitchFamily="18" charset="0"/>
                <a:ea typeface="新細明體"/>
                <a:cs typeface="Times New Roman" pitchFamily="18" charset="0"/>
                <a:sym typeface="Symbol"/>
              </a:rPr>
              <a:t>))</a:t>
            </a:r>
            <a:r>
              <a:rPr lang="en-US" altLang="zh-TW" sz="2400" kern="0" dirty="0">
                <a:latin typeface="Times New Roman" pitchFamily="18" charset="0"/>
                <a:ea typeface="新細明體"/>
                <a:cs typeface="Times New Roman" pitchFamily="18" charset="0"/>
              </a:rPr>
              <a:t> </a:t>
            </a:r>
            <a:r>
              <a:rPr lang="en-US" altLang="zh-TW" sz="2400" kern="0" dirty="0">
                <a:latin typeface="Times New Roman" pitchFamily="18" charset="0"/>
                <a:ea typeface="新細明體"/>
                <a:cs typeface="Times New Roman" pitchFamily="18" charset="0"/>
                <a:sym typeface="Symbol"/>
              </a:rPr>
              <a:t> ((</a:t>
            </a:r>
            <a:r>
              <a:rPr lang="en-US" altLang="zh-TW" sz="2400" i="1" kern="0" dirty="0">
                <a:latin typeface="Times New Roman" pitchFamily="18" charset="0"/>
                <a:ea typeface="新細明體"/>
                <a:cs typeface="Times New Roman" pitchFamily="18" charset="0"/>
                <a:sym typeface="Symbol"/>
              </a:rPr>
              <a:t>p</a:t>
            </a:r>
            <a:r>
              <a:rPr lang="en-US" altLang="zh-TW" sz="2400" kern="0" dirty="0">
                <a:latin typeface="Times New Roman" pitchFamily="18" charset="0"/>
                <a:ea typeface="新細明體"/>
                <a:cs typeface="Times New Roman" pitchFamily="18" charset="0"/>
                <a:sym typeface="Symbol"/>
              </a:rPr>
              <a:t>)(</a:t>
            </a:r>
            <a:r>
              <a:rPr lang="en-US" altLang="zh-TW" sz="2400" i="1" kern="0" dirty="0">
                <a:latin typeface="Times New Roman" pitchFamily="18" charset="0"/>
                <a:ea typeface="新細明體"/>
                <a:cs typeface="Times New Roman" pitchFamily="18" charset="0"/>
                <a:sym typeface="Symbol"/>
              </a:rPr>
              <a:t>q</a:t>
            </a:r>
            <a:r>
              <a:rPr lang="en-US" altLang="zh-TW" sz="2400" kern="0" dirty="0">
                <a:latin typeface="Times New Roman" pitchFamily="18" charset="0"/>
                <a:ea typeface="新細明體"/>
                <a:cs typeface="Times New Roman" pitchFamily="18" charset="0"/>
                <a:sym typeface="Symbol"/>
              </a:rPr>
              <a:t>))</a:t>
            </a:r>
            <a:r>
              <a:rPr lang="en-US" altLang="zh-TW" sz="2400" kern="0" dirty="0">
                <a:solidFill>
                  <a:srgbClr val="000000"/>
                </a:solidFill>
                <a:latin typeface="Arial"/>
                <a:ea typeface="新細明體"/>
                <a:sym typeface="Symbol"/>
              </a:rPr>
              <a:t> </a:t>
            </a:r>
            <a:endParaRPr lang="zh-TW" altLang="en-US" sz="2400" dirty="0">
              <a:solidFill>
                <a:srgbClr val="000000"/>
              </a:solidFill>
              <a:latin typeface="Arial" charset="0"/>
            </a:endParaRPr>
          </a:p>
        </p:txBody>
      </p:sp>
      <p:sp>
        <p:nvSpPr>
          <p:cNvPr id="77832" name="投影片編號版面配置區 1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9FBD49DD-0D63-46CF-8A7B-343DD8B1434A}" type="slidenum">
              <a:rPr kumimoji="0" lang="en-US" altLang="zh-TW" sz="1200" smtClean="0">
                <a:latin typeface="Times New Roman" panose="02020603050405020304" pitchFamily="18" charset="0"/>
              </a:rPr>
              <a:pPr>
                <a:spcBef>
                  <a:spcPct val="0"/>
                </a:spcBef>
                <a:buClrTx/>
                <a:buSzTx/>
                <a:buFontTx/>
                <a:buNone/>
              </a:pPr>
              <a:t>58</a:t>
            </a:fld>
            <a:endParaRPr kumimoji="0" lang="en-US" altLang="zh-TW" sz="1200" smtClean="0">
              <a:latin typeface="Times New Roman" panose="02020603050405020304" pitchFamily="18" charset="0"/>
            </a:endParaRPr>
          </a:p>
        </p:txBody>
      </p:sp>
      <p:sp>
        <p:nvSpPr>
          <p:cNvPr id="14" name="Rectangle 2"/>
          <p:cNvSpPr txBox="1">
            <a:spLocks noChangeArrowheads="1"/>
          </p:cNvSpPr>
          <p:nvPr/>
        </p:nvSpPr>
        <p:spPr bwMode="auto">
          <a:xfrm>
            <a:off x="6300788" y="71438"/>
            <a:ext cx="281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3</a:t>
            </a:r>
            <a:r>
              <a:rPr lang="en-US" altLang="zh-TW" sz="2400" kern="0" dirty="0" smtClean="0">
                <a:solidFill>
                  <a:srgbClr val="00B0F0"/>
                </a:solidFill>
              </a:rPr>
              <a:t> </a:t>
            </a:r>
            <a:r>
              <a:rPr lang="tr-TR" altLang="zh-TW" sz="2400" kern="0" dirty="0" smtClean="0">
                <a:solidFill>
                  <a:srgbClr val="00B0F0"/>
                </a:solidFill>
              </a:rPr>
              <a:t>Ağaçta gezinti</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304800" y="304800"/>
            <a:ext cx="8229600" cy="762000"/>
          </a:xfrm>
        </p:spPr>
        <p:txBody>
          <a:bodyPr/>
          <a:lstStyle/>
          <a:p>
            <a:pPr eaLnBrk="1" hangingPunct="1"/>
            <a:r>
              <a:rPr lang="en-US" altLang="zh-TW" sz="4000" smtClean="0"/>
              <a:t>1</a:t>
            </a:r>
            <a:r>
              <a:rPr lang="tr-TR" altLang="zh-TW" sz="4000" smtClean="0"/>
              <a:t>1</a:t>
            </a:r>
            <a:r>
              <a:rPr lang="en-US" altLang="zh-TW" sz="4000" smtClean="0"/>
              <a:t>.4 </a:t>
            </a:r>
            <a:r>
              <a:rPr lang="tr-TR" altLang="zh-TW" sz="4000" smtClean="0"/>
              <a:t>Kapsayan Ağaçlar</a:t>
            </a:r>
            <a:endParaRPr lang="en-US" altLang="zh-TW" sz="4000" smtClean="0"/>
          </a:p>
        </p:txBody>
      </p:sp>
      <p:sp>
        <p:nvSpPr>
          <p:cNvPr id="4" name="矩形 3"/>
          <p:cNvSpPr/>
          <p:nvPr/>
        </p:nvSpPr>
        <p:spPr>
          <a:xfrm>
            <a:off x="304800" y="1447800"/>
            <a:ext cx="8674100" cy="708025"/>
          </a:xfrm>
          <a:prstGeom prst="rect">
            <a:avLst/>
          </a:prstGeom>
        </p:spPr>
        <p:txBody>
          <a:bodyPr>
            <a:spAutoFit/>
          </a:bodyPr>
          <a:lstStyle/>
          <a:p>
            <a:pPr eaLnBrk="1" hangingPunct="1">
              <a:defRPr/>
            </a:pPr>
            <a:r>
              <a:rPr lang="tr-TR" altLang="zh-TW" sz="2000" b="1" kern="0" dirty="0">
                <a:solidFill>
                  <a:srgbClr val="008000"/>
                </a:solidFill>
                <a:latin typeface="Arial"/>
                <a:ea typeface="新細明體"/>
              </a:rPr>
              <a:t>Tanım</a:t>
            </a:r>
            <a:r>
              <a:rPr lang="en-US" altLang="zh-TW" sz="2000" b="1" kern="0" dirty="0">
                <a:solidFill>
                  <a:srgbClr val="008000"/>
                </a:solidFill>
                <a:latin typeface="Arial"/>
                <a:ea typeface="新細明體"/>
              </a:rPr>
              <a:t> </a:t>
            </a:r>
            <a:r>
              <a:rPr lang="tr-TR" sz="2000" i="1" dirty="0"/>
              <a:t>G</a:t>
            </a:r>
            <a:r>
              <a:rPr lang="tr-TR" sz="2000" dirty="0"/>
              <a:t> basit bir çizge olsun. G’nin bir </a:t>
            </a:r>
            <a:r>
              <a:rPr lang="tr-TR" sz="2000" i="1" dirty="0"/>
              <a:t>kapsayan ağacı,</a:t>
            </a:r>
            <a:r>
              <a:rPr lang="tr-TR" sz="2000" dirty="0"/>
              <a:t> G’nin bir alt çizgesi olan ve G’nin her düğümünü kapsayan bir ağaçtır</a:t>
            </a:r>
            <a:endParaRPr lang="zh-TW" altLang="en-US" sz="1400" dirty="0">
              <a:latin typeface="Arial" charset="0"/>
            </a:endParaRPr>
          </a:p>
        </p:txBody>
      </p:sp>
      <p:sp>
        <p:nvSpPr>
          <p:cNvPr id="5" name="矩形 4"/>
          <p:cNvSpPr/>
          <p:nvPr/>
        </p:nvSpPr>
        <p:spPr>
          <a:xfrm>
            <a:off x="304800" y="914400"/>
            <a:ext cx="946150" cy="492125"/>
          </a:xfrm>
          <a:prstGeom prst="rect">
            <a:avLst/>
          </a:prstGeom>
        </p:spPr>
        <p:txBody>
          <a:bodyPr wrap="none">
            <a:spAutoFit/>
          </a:bodyPr>
          <a:lstStyle/>
          <a:p>
            <a:pPr eaLnBrk="1" hangingPunct="1">
              <a:defRPr/>
            </a:pPr>
            <a:r>
              <a:rPr lang="tr-TR" altLang="zh-TW" sz="2600" b="1" u="sng" kern="0" dirty="0">
                <a:solidFill>
                  <a:srgbClr val="008000"/>
                </a:solidFill>
                <a:latin typeface="Arial"/>
                <a:ea typeface="新細明體"/>
              </a:rPr>
              <a:t>Giriş</a:t>
            </a:r>
            <a:endParaRPr lang="zh-TW" altLang="en-US" b="1" u="sng" dirty="0">
              <a:solidFill>
                <a:srgbClr val="008000"/>
              </a:solidFill>
              <a:latin typeface="Arial" charset="0"/>
            </a:endParaRPr>
          </a:p>
        </p:txBody>
      </p:sp>
      <p:sp>
        <p:nvSpPr>
          <p:cNvPr id="9" name="矩形 8"/>
          <p:cNvSpPr/>
          <p:nvPr/>
        </p:nvSpPr>
        <p:spPr>
          <a:xfrm>
            <a:off x="271463" y="2209800"/>
            <a:ext cx="8007350" cy="461963"/>
          </a:xfrm>
          <a:prstGeom prst="rect">
            <a:avLst/>
          </a:prstGeom>
        </p:spPr>
        <p:txBody>
          <a:bodyPr wrap="none">
            <a:spAutoFit/>
          </a:bodyPr>
          <a:lstStyle/>
          <a:p>
            <a:pPr eaLnBrk="1" hangingPunct="1">
              <a:defRPr/>
            </a:pPr>
            <a:r>
              <a:rPr lang="tr-TR" altLang="zh-TW" sz="2400" b="1" kern="0" dirty="0">
                <a:solidFill>
                  <a:srgbClr val="008000"/>
                </a:solidFill>
                <a:latin typeface="Arial"/>
                <a:ea typeface="新細明體"/>
              </a:rPr>
              <a:t>Örnek </a:t>
            </a:r>
            <a:r>
              <a:rPr lang="en-US" altLang="zh-TW" sz="2400" b="1" kern="0" dirty="0">
                <a:solidFill>
                  <a:srgbClr val="008000"/>
                </a:solidFill>
                <a:latin typeface="Arial"/>
                <a:ea typeface="新細明體"/>
              </a:rPr>
              <a:t>1 </a:t>
            </a:r>
            <a:r>
              <a:rPr lang="tr-TR" sz="2400" dirty="0"/>
              <a:t>G basit çizgesinin bir kapsayan ağacını bulunuz</a:t>
            </a:r>
            <a:r>
              <a:rPr lang="en-US" altLang="zh-TW" sz="2400" kern="0" dirty="0">
                <a:latin typeface="Arial"/>
                <a:ea typeface="新細明體"/>
              </a:rPr>
              <a:t>.</a:t>
            </a:r>
            <a:endParaRPr lang="zh-TW" altLang="en-US" sz="1600" dirty="0">
              <a:latin typeface="Arial" charset="0"/>
            </a:endParaRPr>
          </a:p>
        </p:txBody>
      </p:sp>
      <p:sp>
        <p:nvSpPr>
          <p:cNvPr id="12" name="矩形 11"/>
          <p:cNvSpPr/>
          <p:nvPr/>
        </p:nvSpPr>
        <p:spPr>
          <a:xfrm>
            <a:off x="3886200" y="2806700"/>
            <a:ext cx="1295400" cy="461963"/>
          </a:xfrm>
          <a:prstGeom prst="rect">
            <a:avLst/>
          </a:prstGeom>
        </p:spPr>
        <p:txBody>
          <a:bodyPr wrap="none">
            <a:spAutoFit/>
          </a:bodyPr>
          <a:lstStyle/>
          <a:p>
            <a:pPr eaLnBrk="1" hangingPunct="1">
              <a:defRPr/>
            </a:pPr>
            <a:r>
              <a:rPr lang="tr-TR" altLang="zh-TW" sz="2400" b="1" kern="0" dirty="0">
                <a:solidFill>
                  <a:srgbClr val="008000"/>
                </a:solidFill>
                <a:latin typeface="Arial"/>
                <a:ea typeface="新細明體"/>
              </a:rPr>
              <a:t>Çözüm</a:t>
            </a:r>
            <a:r>
              <a:rPr lang="en-US" altLang="zh-TW" sz="2400" b="1" kern="0" dirty="0">
                <a:solidFill>
                  <a:srgbClr val="008000"/>
                </a:solidFill>
                <a:latin typeface="Arial"/>
                <a:ea typeface="新細明體"/>
              </a:rPr>
              <a:t> </a:t>
            </a:r>
            <a:endParaRPr lang="zh-TW" altLang="en-US" sz="2400" kern="0" baseline="-25000" dirty="0">
              <a:solidFill>
                <a:srgbClr val="000000"/>
              </a:solidFill>
              <a:latin typeface="Times New Roman" pitchFamily="18" charset="0"/>
              <a:ea typeface="新細明體"/>
              <a:cs typeface="Times New Roman" pitchFamily="18" charset="0"/>
            </a:endParaRPr>
          </a:p>
        </p:txBody>
      </p:sp>
      <p:sp>
        <p:nvSpPr>
          <p:cNvPr id="13" name="矩形 12"/>
          <p:cNvSpPr>
            <a:spLocks noChangeArrowheads="1"/>
          </p:cNvSpPr>
          <p:nvPr/>
        </p:nvSpPr>
        <p:spPr bwMode="auto">
          <a:xfrm>
            <a:off x="3984625" y="3271838"/>
            <a:ext cx="51593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buFont typeface="Wingdings" panose="05000000000000000000" pitchFamily="2" charset="2"/>
              <a:buNone/>
            </a:pPr>
            <a:r>
              <a:rPr lang="tr-TR" altLang="tr-TR" sz="2000"/>
              <a:t>Kapsayan ağacı elde etmek için kenarların</a:t>
            </a:r>
          </a:p>
          <a:p>
            <a:pPr>
              <a:buFont typeface="Wingdings" panose="05000000000000000000" pitchFamily="2" charset="2"/>
              <a:buNone/>
            </a:pPr>
            <a:r>
              <a:rPr lang="tr-TR" altLang="tr-TR" sz="2000"/>
              <a:t> çıkarılış sırası Şekil 2’de gösterilmiştir.</a:t>
            </a:r>
          </a:p>
        </p:txBody>
      </p:sp>
      <p:sp>
        <p:nvSpPr>
          <p:cNvPr id="78856" name="投影片編號版面配置區 1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C95AB971-A1C6-447E-AC05-B3FE597A4AB0}" type="slidenum">
              <a:rPr kumimoji="0" lang="en-US" altLang="zh-TW" sz="1200" smtClean="0">
                <a:latin typeface="Times New Roman" panose="02020603050405020304" pitchFamily="18" charset="0"/>
              </a:rPr>
              <a:pPr>
                <a:spcBef>
                  <a:spcPct val="0"/>
                </a:spcBef>
                <a:buClrTx/>
                <a:buSzTx/>
                <a:buFontTx/>
                <a:buNone/>
              </a:pPr>
              <a:t>59</a:t>
            </a:fld>
            <a:endParaRPr kumimoji="0" lang="en-US" altLang="zh-TW" sz="1200" smtClean="0">
              <a:latin typeface="Times New Roman" panose="02020603050405020304" pitchFamily="18" charset="0"/>
            </a:endParaRPr>
          </a:p>
        </p:txBody>
      </p:sp>
      <p:graphicFrame>
        <p:nvGraphicFramePr>
          <p:cNvPr id="78857" name="Nesne 1"/>
          <p:cNvGraphicFramePr>
            <a:graphicFrameLocks noChangeAspect="1"/>
          </p:cNvGraphicFramePr>
          <p:nvPr/>
        </p:nvGraphicFramePr>
        <p:xfrm>
          <a:off x="557213" y="2667000"/>
          <a:ext cx="2505075" cy="1676400"/>
        </p:xfrm>
        <a:graphic>
          <a:graphicData uri="http://schemas.openxmlformats.org/presentationml/2006/ole">
            <mc:AlternateContent xmlns:mc="http://schemas.openxmlformats.org/markup-compatibility/2006">
              <mc:Choice xmlns:v="urn:schemas-microsoft-com:vml" Requires="v">
                <p:oleObj spid="_x0000_s78862" name="Visio" r:id="rId3" imgW="2695653" imgH="1800373" progId="Visio.Drawing.15">
                  <p:embed/>
                </p:oleObj>
              </mc:Choice>
              <mc:Fallback>
                <p:oleObj name="Visio" r:id="rId3" imgW="2695653" imgH="1800373" progId="Visio.Drawing.15">
                  <p:embed/>
                  <p:pic>
                    <p:nvPicPr>
                      <p:cNvPr id="0" name="Nesn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13" y="2667000"/>
                        <a:ext cx="25050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8" name="Dikdörtgen 2"/>
          <p:cNvSpPr>
            <a:spLocks noChangeArrowheads="1"/>
          </p:cNvSpPr>
          <p:nvPr/>
        </p:nvSpPr>
        <p:spPr bwMode="auto">
          <a:xfrm>
            <a:off x="342900" y="4129088"/>
            <a:ext cx="232886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18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1  </a:t>
            </a:r>
            <a:r>
              <a:rPr lang="tr-TR" altLang="tr-TR" sz="1800">
                <a:latin typeface="Calibri" panose="020F0502020204030204" pitchFamily="34" charset="0"/>
                <a:ea typeface="Calibri" panose="020F0502020204030204" pitchFamily="34" charset="0"/>
                <a:cs typeface="Times New Roman" panose="02020603050405020304" pitchFamily="18" charset="0"/>
              </a:rPr>
              <a:t>G Basit Çizgesi</a:t>
            </a:r>
          </a:p>
        </p:txBody>
      </p:sp>
      <p:sp>
        <p:nvSpPr>
          <p:cNvPr id="78859" name="Dikdörtgen 13"/>
          <p:cNvSpPr>
            <a:spLocks noChangeArrowheads="1"/>
          </p:cNvSpPr>
          <p:nvPr/>
        </p:nvSpPr>
        <p:spPr bwMode="auto">
          <a:xfrm>
            <a:off x="152400" y="6496050"/>
            <a:ext cx="86106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14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2 </a:t>
            </a:r>
            <a:r>
              <a:rPr lang="tr-TR" altLang="tr-TR" sz="1400" b="1" i="1">
                <a:ea typeface="Calibri" panose="020F0502020204030204" pitchFamily="34" charset="0"/>
                <a:cs typeface="Times New Roman" panose="02020603050405020304" pitchFamily="18" charset="0"/>
              </a:rPr>
              <a:t> </a:t>
            </a:r>
            <a:r>
              <a:rPr lang="tr-TR" altLang="tr-TR" sz="1400">
                <a:ea typeface="Calibri" panose="020F0502020204030204" pitchFamily="34" charset="0"/>
                <a:cs typeface="Times New Roman" panose="02020603050405020304" pitchFamily="18" charset="0"/>
              </a:rPr>
              <a:t>Basit Devreleri Oluşturan Kenarların Çıkarılarak G’nin Bir Kapsayan Ağacının Oluşturulması</a:t>
            </a:r>
            <a:endParaRPr lang="tr-TR" altLang="tr-TR" sz="140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8860" name="Nesne 6"/>
          <p:cNvGraphicFramePr>
            <a:graphicFrameLocks noChangeAspect="1"/>
          </p:cNvGraphicFramePr>
          <p:nvPr/>
        </p:nvGraphicFramePr>
        <p:xfrm>
          <a:off x="1600200" y="4616450"/>
          <a:ext cx="6705600" cy="1876425"/>
        </p:xfrm>
        <a:graphic>
          <a:graphicData uri="http://schemas.openxmlformats.org/presentationml/2006/ole">
            <mc:AlternateContent xmlns:mc="http://schemas.openxmlformats.org/markup-compatibility/2006">
              <mc:Choice xmlns:v="urn:schemas-microsoft-com:vml" Requires="v">
                <p:oleObj spid="_x0000_s78863" name="Visio" r:id="rId5" imgW="6715115" imgH="1876557" progId="Visio.Drawing.15">
                  <p:embed/>
                </p:oleObj>
              </mc:Choice>
              <mc:Fallback>
                <p:oleObj name="Visio" r:id="rId5" imgW="6715115" imgH="1876557" progId="Visio.Drawing.15">
                  <p:embed/>
                  <p:pic>
                    <p:nvPicPr>
                      <p:cNvPr id="0" name="Nesn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4616450"/>
                        <a:ext cx="67056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61" name="Metin kutusu 7"/>
          <p:cNvSpPr txBox="1">
            <a:spLocks noChangeArrowheads="1"/>
          </p:cNvSpPr>
          <p:nvPr/>
        </p:nvSpPr>
        <p:spPr bwMode="auto">
          <a:xfrm>
            <a:off x="557213" y="5910263"/>
            <a:ext cx="17859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tr-TR" sz="1600"/>
              <a:t>Çıkarılan kenar: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9" grpId="0" autoUpdateAnimBg="0"/>
      <p:bldP spid="12" grpId="0" autoUpdateAnimBg="0"/>
      <p:bldP spid="13"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zh-TW" sz="1200" smtClean="0"/>
              <a:t>Bölüm 11 </a:t>
            </a:r>
            <a:r>
              <a:rPr kumimoji="0" lang="en-US" altLang="zh-TW" sz="1200" smtClean="0">
                <a:latin typeface="Times New Roman" panose="02020603050405020304" pitchFamily="18" charset="0"/>
              </a:rPr>
              <a:t>-</a:t>
            </a:r>
            <a:fld id="{24CC6902-64F2-4379-8B1F-9A19866ADF94}" type="slidenum">
              <a:rPr kumimoji="0" lang="en-US" altLang="zh-TW" sz="1200" smtClean="0">
                <a:latin typeface="Times New Roman" panose="02020603050405020304" pitchFamily="18" charset="0"/>
              </a:rPr>
              <a:pPr>
                <a:spcBef>
                  <a:spcPct val="0"/>
                </a:spcBef>
                <a:buClrTx/>
                <a:buSzTx/>
                <a:buFontTx/>
                <a:buNone/>
              </a:pPr>
              <a:t>6</a:t>
            </a:fld>
            <a:endParaRPr kumimoji="0" lang="en-US" altLang="zh-TW" sz="1200" smtClean="0">
              <a:latin typeface="Times New Roman" panose="02020603050405020304" pitchFamily="18" charset="0"/>
            </a:endParaRPr>
          </a:p>
        </p:txBody>
      </p:sp>
      <p:sp>
        <p:nvSpPr>
          <p:cNvPr id="7" name="Text Box 6"/>
          <p:cNvSpPr txBox="1">
            <a:spLocks noChangeArrowheads="1"/>
          </p:cNvSpPr>
          <p:nvPr/>
        </p:nvSpPr>
        <p:spPr bwMode="auto">
          <a:xfrm>
            <a:off x="304800" y="1512888"/>
            <a:ext cx="8686800" cy="1323975"/>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tabLst>
                <a:tab pos="1528763" algn="l"/>
              </a:tabLst>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tabLst>
                <a:tab pos="1528763" algn="l"/>
              </a:tabLst>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tabLst>
                <a:tab pos="1528763" algn="l"/>
              </a:tabLst>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tabLst>
                <a:tab pos="1528763" algn="l"/>
              </a:tabLst>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tabLst>
                <a:tab pos="1528763" algn="l"/>
              </a:tabLst>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tabLst>
                <a:tab pos="1528763" algn="l"/>
              </a:tabLst>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tabLst>
                <a:tab pos="1528763" algn="l"/>
              </a:tabLst>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tabLst>
                <a:tab pos="1528763" algn="l"/>
              </a:tabLst>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tabLst>
                <a:tab pos="1528763" algn="l"/>
              </a:tabLst>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2800" b="1">
                <a:solidFill>
                  <a:srgbClr val="008000"/>
                </a:solidFill>
              </a:rPr>
              <a:t>Tanım</a:t>
            </a:r>
            <a:r>
              <a:rPr lang="en-US" altLang="zh-TW" sz="2800" b="1">
                <a:solidFill>
                  <a:srgbClr val="008000"/>
                </a:solidFill>
              </a:rPr>
              <a:t> </a:t>
            </a:r>
            <a:r>
              <a:rPr lang="tr-TR" altLang="zh-TW" sz="2800" b="1">
                <a:solidFill>
                  <a:srgbClr val="008000"/>
                </a:solidFill>
              </a:rPr>
              <a:t>2</a:t>
            </a:r>
            <a:r>
              <a:rPr lang="en-US" altLang="zh-TW" sz="2800" b="1">
                <a:solidFill>
                  <a:srgbClr val="008000"/>
                </a:solidFill>
              </a:rPr>
              <a:t>  </a:t>
            </a:r>
            <a:r>
              <a:rPr lang="tr-TR" altLang="zh-TW" sz="2600"/>
              <a:t>Bir</a:t>
            </a:r>
            <a:r>
              <a:rPr lang="en-US" altLang="zh-TW" sz="2600"/>
              <a:t> </a:t>
            </a:r>
            <a:r>
              <a:rPr lang="tr-TR" altLang="zh-TW" sz="2600">
                <a:solidFill>
                  <a:srgbClr val="3333CC"/>
                </a:solidFill>
              </a:rPr>
              <a:t>köklü</a:t>
            </a:r>
            <a:r>
              <a:rPr lang="tr-TR" altLang="zh-TW" sz="2600"/>
              <a:t> </a:t>
            </a:r>
            <a:r>
              <a:rPr lang="tr-TR" altLang="zh-TW" sz="2600">
                <a:solidFill>
                  <a:srgbClr val="3333CC"/>
                </a:solidFill>
              </a:rPr>
              <a:t>ağaç, </a:t>
            </a:r>
            <a:r>
              <a:rPr lang="tr-TR" altLang="zh-TW" sz="2600"/>
              <a:t>bir düğümü kök olarak 	belirlenen ve her kenarı kökten uzaklaşacak 	şekilde yönlendirilmiş bir ağaçtır. </a:t>
            </a:r>
            <a:endParaRPr lang="en-US" altLang="zh-TW" sz="2600">
              <a:sym typeface="Symbol" panose="05050102010706020507" pitchFamily="18" charset="2"/>
            </a:endParaRPr>
          </a:p>
        </p:txBody>
      </p:sp>
      <p:sp>
        <p:nvSpPr>
          <p:cNvPr id="15364" name="Rectangle 2"/>
          <p:cNvSpPr>
            <a:spLocks noChangeArrowheads="1"/>
          </p:cNvSpPr>
          <p:nvPr/>
        </p:nvSpPr>
        <p:spPr bwMode="auto">
          <a:xfrm>
            <a:off x="304800" y="2381250"/>
            <a:ext cx="11898313"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endParaRPr lang="tr-TR" altLang="tr-TR" sz="1800"/>
          </a:p>
        </p:txBody>
      </p:sp>
      <p:graphicFrame>
        <p:nvGraphicFramePr>
          <p:cNvPr id="15365" name="Nesne 3"/>
          <p:cNvGraphicFramePr>
            <a:graphicFrameLocks noChangeAspect="1"/>
          </p:cNvGraphicFramePr>
          <p:nvPr/>
        </p:nvGraphicFramePr>
        <p:xfrm>
          <a:off x="304800" y="3294063"/>
          <a:ext cx="8477250" cy="2647950"/>
        </p:xfrm>
        <a:graphic>
          <a:graphicData uri="http://schemas.openxmlformats.org/presentationml/2006/ole">
            <mc:AlternateContent xmlns:mc="http://schemas.openxmlformats.org/markup-compatibility/2006">
              <mc:Choice xmlns:v="urn:schemas-microsoft-com:vml" Requires="v">
                <p:oleObj spid="_x0000_s15369" name="Visio" r:id="rId4" imgW="7858129" imgH="2447749" progId="Visio.Drawing.15">
                  <p:embed/>
                </p:oleObj>
              </mc:Choice>
              <mc:Fallback>
                <p:oleObj name="Visio" r:id="rId4" imgW="7858129" imgH="2447749" progId="Visio.Drawing.15">
                  <p:embed/>
                  <p:pic>
                    <p:nvPicPr>
                      <p:cNvPr id="0" name="Nesn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294063"/>
                        <a:ext cx="84772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8"/>
          <p:cNvSpPr>
            <a:spLocks noChangeArrowheads="1"/>
          </p:cNvSpPr>
          <p:nvPr/>
        </p:nvSpPr>
        <p:spPr bwMode="auto">
          <a:xfrm>
            <a:off x="304800" y="6138863"/>
            <a:ext cx="62690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600" b="1"/>
              <a:t>ŞEKİL 2 </a:t>
            </a:r>
            <a:r>
              <a:rPr lang="tr-TR" altLang="tr-TR" sz="1600"/>
              <a:t>Bir Ağaç ve bu ağacı iki değişik kök atanmış köklü ağaçlar</a:t>
            </a:r>
            <a:endParaRPr lang="zh-TW" altLang="en-US" sz="1100" baseline="-25000">
              <a:latin typeface="Times New Roman" panose="02020603050405020304" pitchFamily="18" charset="0"/>
              <a:cs typeface="Times New Roman" panose="02020603050405020304" pitchFamily="18" charset="0"/>
            </a:endParaRPr>
          </a:p>
        </p:txBody>
      </p:sp>
      <p:sp>
        <p:nvSpPr>
          <p:cNvPr id="8" name="Rectangle 5"/>
          <p:cNvSpPr txBox="1">
            <a:spLocks noChangeArrowheads="1"/>
          </p:cNvSpPr>
          <p:nvPr/>
        </p:nvSpPr>
        <p:spPr bwMode="auto">
          <a:xfrm>
            <a:off x="0" y="533400"/>
            <a:ext cx="8915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9pPr>
          </a:lstStyle>
          <a:p>
            <a:pPr eaLnBrk="1" hangingPunct="1">
              <a:buFont typeface="Wingdings" panose="05000000000000000000" pitchFamily="2" charset="2"/>
              <a:buNone/>
              <a:defRPr/>
            </a:pPr>
            <a:r>
              <a:rPr lang="en-US" altLang="zh-TW" sz="2800" kern="0" dirty="0" smtClean="0"/>
              <a:t>  </a:t>
            </a:r>
            <a:r>
              <a:rPr lang="tr-TR" altLang="zh-TW" sz="2800" b="1" u="sng" kern="0" dirty="0" smtClean="0">
                <a:solidFill>
                  <a:srgbClr val="008000"/>
                </a:solidFill>
              </a:rPr>
              <a:t>Köklü Ağaçlar</a:t>
            </a:r>
            <a:endParaRPr lang="en-US" altLang="en-US" b="1" u="sng" kern="0" dirty="0" smtClean="0">
              <a:solidFill>
                <a:srgbClr val="008000"/>
              </a:solidFill>
              <a:sym typeface="Symbol" panose="05050102010706020507" pitchFamily="18" charset="2"/>
            </a:endParaRPr>
          </a:p>
        </p:txBody>
      </p:sp>
      <p:sp>
        <p:nvSpPr>
          <p:cNvPr id="15368" name="Rectangle 2"/>
          <p:cNvSpPr>
            <a:spLocks noGrp="1" noChangeArrowheads="1"/>
          </p:cNvSpPr>
          <p:nvPr>
            <p:ph type="title"/>
          </p:nvPr>
        </p:nvSpPr>
        <p:spPr>
          <a:xfrm>
            <a:off x="6097588" y="76200"/>
            <a:ext cx="2819400" cy="368300"/>
          </a:xfrm>
        </p:spPr>
        <p:txBody>
          <a:bodyPr/>
          <a:lstStyle/>
          <a:p>
            <a:pPr eaLnBrk="1" hangingPunct="1"/>
            <a:r>
              <a:rPr lang="en-US" altLang="zh-TW" sz="2400" smtClean="0">
                <a:solidFill>
                  <a:srgbClr val="00B0F0"/>
                </a:solidFill>
              </a:rPr>
              <a:t>1</a:t>
            </a:r>
            <a:r>
              <a:rPr lang="tr-TR" altLang="zh-TW" sz="2400" smtClean="0">
                <a:solidFill>
                  <a:srgbClr val="00B0F0"/>
                </a:solidFill>
              </a:rPr>
              <a:t>1</a:t>
            </a:r>
            <a:r>
              <a:rPr lang="en-US" altLang="zh-TW" sz="2400" smtClean="0">
                <a:solidFill>
                  <a:srgbClr val="00B0F0"/>
                </a:solidFill>
              </a:rPr>
              <a:t>.1 </a:t>
            </a:r>
            <a:r>
              <a:rPr lang="tr-TR" altLang="zh-TW" sz="2400" smtClean="0">
                <a:solidFill>
                  <a:srgbClr val="00B0F0"/>
                </a:solidFill>
              </a:rPr>
              <a:t>Ağaçlara Giriş</a:t>
            </a:r>
            <a:endParaRPr lang="en-US" altLang="zh-TW" sz="240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11"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0" y="533400"/>
            <a:ext cx="3554413" cy="492125"/>
          </a:xfrm>
          <a:prstGeom prst="rect">
            <a:avLst/>
          </a:prstGeom>
        </p:spPr>
        <p:txBody>
          <a:bodyPr wrap="none">
            <a:spAutoFit/>
          </a:bodyPr>
          <a:lstStyle/>
          <a:p>
            <a:pPr eaLnBrk="1" hangingPunct="1">
              <a:defRPr/>
            </a:pPr>
            <a:r>
              <a:rPr lang="en-US" altLang="zh-TW" sz="2600" i="1" kern="0" dirty="0">
                <a:solidFill>
                  <a:srgbClr val="000000"/>
                </a:solidFill>
                <a:latin typeface="Times New Roman" pitchFamily="18" charset="0"/>
                <a:ea typeface="新細明體"/>
                <a:cs typeface="Times New Roman" pitchFamily="18" charset="0"/>
                <a:sym typeface="Symbol"/>
              </a:rPr>
              <a:t>G</a:t>
            </a:r>
            <a:r>
              <a:rPr lang="tr-TR" altLang="zh-TW" sz="2600" i="1" kern="0" dirty="0">
                <a:solidFill>
                  <a:srgbClr val="000000"/>
                </a:solidFill>
                <a:latin typeface="Times New Roman" pitchFamily="18" charset="0"/>
                <a:ea typeface="新細明體"/>
                <a:cs typeface="Times New Roman" pitchFamily="18" charset="0"/>
                <a:sym typeface="Symbol"/>
              </a:rPr>
              <a:t> ‘nin 4 kapsayan ağacı</a:t>
            </a:r>
            <a:r>
              <a:rPr lang="en-US" altLang="zh-TW" sz="2600" kern="0" dirty="0">
                <a:solidFill>
                  <a:srgbClr val="000000"/>
                </a:solidFill>
                <a:latin typeface="Arial"/>
                <a:ea typeface="新細明體"/>
              </a:rPr>
              <a:t>:</a:t>
            </a:r>
            <a:endParaRPr lang="zh-TW" altLang="en-US" dirty="0">
              <a:solidFill>
                <a:srgbClr val="000000"/>
              </a:solidFill>
              <a:latin typeface="Arial" charset="0"/>
            </a:endParaRPr>
          </a:p>
        </p:txBody>
      </p:sp>
      <p:sp>
        <p:nvSpPr>
          <p:cNvPr id="79875" name="投影片編號版面配置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A470F5B2-FF7A-42D7-845C-D78425AE3630}" type="slidenum">
              <a:rPr kumimoji="0" lang="en-US" altLang="zh-TW" sz="1200" smtClean="0">
                <a:latin typeface="Times New Roman" panose="02020603050405020304" pitchFamily="18" charset="0"/>
              </a:rPr>
              <a:pPr>
                <a:spcBef>
                  <a:spcPct val="0"/>
                </a:spcBef>
                <a:buClrTx/>
                <a:buSzTx/>
                <a:buFontTx/>
                <a:buNone/>
              </a:pPr>
              <a:t>60</a:t>
            </a:fld>
            <a:endParaRPr kumimoji="0" lang="en-US" altLang="zh-TW" sz="1200" smtClean="0">
              <a:latin typeface="Times New Roman" panose="02020603050405020304" pitchFamily="18" charset="0"/>
            </a:endParaRPr>
          </a:p>
        </p:txBody>
      </p:sp>
      <p:sp>
        <p:nvSpPr>
          <p:cNvPr id="6" name="矩形 5"/>
          <p:cNvSpPr/>
          <p:nvPr/>
        </p:nvSpPr>
        <p:spPr>
          <a:xfrm>
            <a:off x="381000" y="5486400"/>
            <a:ext cx="7891463" cy="708025"/>
          </a:xfrm>
          <a:prstGeom prst="rect">
            <a:avLst/>
          </a:prstGeom>
        </p:spPr>
        <p:txBody>
          <a:bodyPr wrap="none">
            <a:spAutoFit/>
          </a:bodyPr>
          <a:lstStyle/>
          <a:p>
            <a:pPr>
              <a:defRPr/>
            </a:pPr>
            <a:r>
              <a:rPr lang="en-US" altLang="zh-TW" sz="2000" b="1" kern="0" dirty="0">
                <a:solidFill>
                  <a:srgbClr val="008000"/>
                </a:solidFill>
                <a:latin typeface="Arial"/>
                <a:ea typeface="新細明體"/>
              </a:rPr>
              <a:t>T</a:t>
            </a:r>
            <a:r>
              <a:rPr lang="tr-TR" altLang="zh-TW" sz="2000" b="1" kern="0" dirty="0">
                <a:solidFill>
                  <a:srgbClr val="008000"/>
                </a:solidFill>
                <a:latin typeface="Arial"/>
                <a:ea typeface="新細明體"/>
              </a:rPr>
              <a:t>eorem 1</a:t>
            </a:r>
            <a:r>
              <a:rPr lang="en-US" altLang="zh-TW" sz="2000" b="1" kern="0" dirty="0">
                <a:solidFill>
                  <a:srgbClr val="008000"/>
                </a:solidFill>
                <a:latin typeface="Arial"/>
                <a:ea typeface="新細明體"/>
              </a:rPr>
              <a:t> </a:t>
            </a:r>
            <a:r>
              <a:rPr lang="tr-TR" sz="2000" dirty="0"/>
              <a:t>Basit bir çizge ancak ve ancak bir kapsayan ağaca sahip </a:t>
            </a:r>
          </a:p>
          <a:p>
            <a:pPr>
              <a:defRPr/>
            </a:pPr>
            <a:r>
              <a:rPr lang="tr-TR" sz="2000" dirty="0"/>
              <a:t>olduğunda bağlantılıdır.</a:t>
            </a:r>
          </a:p>
        </p:txBody>
      </p:sp>
      <p:graphicFrame>
        <p:nvGraphicFramePr>
          <p:cNvPr id="79877" name="Nesne 2"/>
          <p:cNvGraphicFramePr>
            <a:graphicFrameLocks noChangeAspect="1"/>
          </p:cNvGraphicFramePr>
          <p:nvPr/>
        </p:nvGraphicFramePr>
        <p:xfrm>
          <a:off x="609600" y="1058863"/>
          <a:ext cx="6248400" cy="3465512"/>
        </p:xfrm>
        <a:graphic>
          <a:graphicData uri="http://schemas.openxmlformats.org/presentationml/2006/ole">
            <mc:AlternateContent xmlns:mc="http://schemas.openxmlformats.org/markup-compatibility/2006">
              <mc:Choice xmlns:v="urn:schemas-microsoft-com:vml" Requires="v">
                <p:oleObj spid="_x0000_s79880" name="Visio" r:id="rId3" imgW="4800509" imgH="2666826" progId="Visio.Drawing.15">
                  <p:embed/>
                </p:oleObj>
              </mc:Choice>
              <mc:Fallback>
                <p:oleObj name="Visio" r:id="rId3" imgW="4800509" imgH="2666826" progId="Visio.Drawing.15">
                  <p:embed/>
                  <p:pic>
                    <p:nvPicPr>
                      <p:cNvPr id="0" name="Nesn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058863"/>
                        <a:ext cx="6248400"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78" name="Dikdörtgen 9"/>
          <p:cNvSpPr>
            <a:spLocks noChangeArrowheads="1"/>
          </p:cNvSpPr>
          <p:nvPr/>
        </p:nvSpPr>
        <p:spPr bwMode="auto">
          <a:xfrm>
            <a:off x="228600" y="4681538"/>
            <a:ext cx="8610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14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3</a:t>
            </a:r>
            <a:r>
              <a:rPr lang="tr-TR" altLang="tr-TR" sz="1400" b="1" i="1">
                <a:ea typeface="Calibri" panose="020F0502020204030204" pitchFamily="34" charset="0"/>
                <a:cs typeface="Times New Roman" panose="02020603050405020304" pitchFamily="18" charset="0"/>
              </a:rPr>
              <a:t> </a:t>
            </a:r>
            <a:r>
              <a:rPr lang="tr-TR" altLang="tr-TR" sz="1400">
                <a:ea typeface="Calibri" panose="020F0502020204030204" pitchFamily="34" charset="0"/>
                <a:cs typeface="Times New Roman" panose="02020603050405020304" pitchFamily="18" charset="0"/>
              </a:rPr>
              <a:t>G’nin kapsayan ağaçları</a:t>
            </a:r>
            <a:endParaRPr lang="tr-TR" altLang="tr-TR" sz="140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投影片編號版面配置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EF754840-8FF3-46CA-A42B-04F153198AC5}" type="slidenum">
              <a:rPr kumimoji="0" lang="en-US" altLang="zh-TW" sz="1200" smtClean="0">
                <a:latin typeface="Times New Roman" panose="02020603050405020304" pitchFamily="18" charset="0"/>
              </a:rPr>
              <a:pPr>
                <a:spcBef>
                  <a:spcPct val="0"/>
                </a:spcBef>
                <a:buClrTx/>
                <a:buSzTx/>
                <a:buFontTx/>
                <a:buNone/>
              </a:pPr>
              <a:t>61</a:t>
            </a:fld>
            <a:endParaRPr kumimoji="0" lang="en-US" altLang="zh-TW" sz="1200" smtClean="0">
              <a:latin typeface="Times New Roman" panose="02020603050405020304" pitchFamily="18" charset="0"/>
            </a:endParaRPr>
          </a:p>
        </p:txBody>
      </p:sp>
      <p:sp>
        <p:nvSpPr>
          <p:cNvPr id="7" name="矩形 8"/>
          <p:cNvSpPr/>
          <p:nvPr/>
        </p:nvSpPr>
        <p:spPr>
          <a:xfrm>
            <a:off x="304800" y="762000"/>
            <a:ext cx="8839200" cy="708025"/>
          </a:xfrm>
          <a:prstGeom prst="rect">
            <a:avLst/>
          </a:prstGeom>
        </p:spPr>
        <p:txBody>
          <a:bodyPr>
            <a:spAutoFit/>
          </a:bodyPr>
          <a:lstStyle/>
          <a:p>
            <a:pPr eaLnBrk="1" hangingPunct="1">
              <a:defRPr/>
            </a:pPr>
            <a:r>
              <a:rPr lang="tr-TR" altLang="zh-TW" sz="2000" b="1" kern="0" dirty="0">
                <a:solidFill>
                  <a:srgbClr val="008000"/>
                </a:solidFill>
                <a:latin typeface="Arial"/>
                <a:ea typeface="新細明體"/>
              </a:rPr>
              <a:t>Örnek 2</a:t>
            </a:r>
            <a:r>
              <a:rPr lang="en-US" altLang="zh-TW" sz="2000" b="1" kern="0" dirty="0">
                <a:solidFill>
                  <a:srgbClr val="008000"/>
                </a:solidFill>
                <a:latin typeface="Arial"/>
                <a:ea typeface="新細明體"/>
              </a:rPr>
              <a:t> </a:t>
            </a:r>
            <a:r>
              <a:rPr lang="tr-TR" sz="2000" b="1" dirty="0"/>
              <a:t>IP Çoklu yayın </a:t>
            </a:r>
            <a:r>
              <a:rPr lang="tr-TR" sz="2000" dirty="0"/>
              <a:t>Kapsayan ağaçlar İnternet Protokol (IP) ağları üzerinde yapılan çoklu ya­yınlamada önemli bir rol oynar</a:t>
            </a:r>
            <a:endParaRPr lang="zh-TW" altLang="en-US" sz="1400" dirty="0">
              <a:latin typeface="Arial" charset="0"/>
            </a:endParaRPr>
          </a:p>
        </p:txBody>
      </p:sp>
      <p:sp>
        <p:nvSpPr>
          <p:cNvPr id="80900" name="Dikdörtgen 1"/>
          <p:cNvSpPr>
            <a:spLocks noChangeArrowheads="1"/>
          </p:cNvSpPr>
          <p:nvPr/>
        </p:nvSpPr>
        <p:spPr bwMode="auto">
          <a:xfrm>
            <a:off x="304800" y="1370013"/>
            <a:ext cx="84582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77800">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just">
              <a:lnSpc>
                <a:spcPct val="107000"/>
              </a:lnSpc>
              <a:spcBef>
                <a:spcPct val="0"/>
              </a:spcBef>
              <a:spcAft>
                <a:spcPts val="800"/>
              </a:spcAft>
              <a:buClrTx/>
              <a:buSzTx/>
              <a:buFontTx/>
              <a:buNone/>
            </a:pPr>
            <a:r>
              <a:rPr lang="tr-TR" altLang="tr-TR" sz="2400"/>
              <a:t>Verinin alıcı bilgisayara mümkün olduğunca hızla ulaşması için verinin ağ içerisinde al­dığı yolda döngülerin (çizge teorisi terminolojisinde devre veya döngü) olmaması gerekir. Yani, veri belli bir yönlendiriciye ulaştığında, bu yönlendiriciye geri dönmemelidir. Döngülerden kaçınmak için çoklu yayın yönlendiricileri, düğümleri çoklu yayın kaynağı, yön­lendiriciler ve alıcı bilgisayarları içeren alt ağlar; kenarları bilgisayarlar ve/veya yönlendiriciler arasındaki bağlantılar olan çizgede bir kapsayan ağaç oluşturmak için ağ algoritmaları kullanır. Bu kapsayan ağacın kökü çoklu yayın kaynağıdır. Alıcı bilgisayarları içeren alt ağlar ağacın yapraklarıdır. (Alıcı istasyonları içermeyen alt ağlar çizgeye alınmamıştır.) Bu Şekil 5’te gösterilmiştir</a:t>
            </a:r>
          </a:p>
        </p:txBody>
      </p:sp>
      <p:sp>
        <p:nvSpPr>
          <p:cNvPr id="8"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投影片編號版面配置區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2D5D0886-64EB-4F63-9FD9-250735463EFD}" type="slidenum">
              <a:rPr kumimoji="0" lang="en-US" altLang="zh-TW" sz="1200" smtClean="0">
                <a:latin typeface="Times New Roman" panose="02020603050405020304" pitchFamily="18" charset="0"/>
              </a:rPr>
              <a:pPr>
                <a:spcBef>
                  <a:spcPct val="0"/>
                </a:spcBef>
                <a:buClrTx/>
                <a:buSzTx/>
                <a:buFontTx/>
                <a:buNone/>
              </a:pPr>
              <a:t>62</a:t>
            </a:fld>
            <a:endParaRPr kumimoji="0" lang="en-US" altLang="zh-TW" sz="1200" smtClean="0">
              <a:latin typeface="Times New Roman" panose="02020603050405020304" pitchFamily="18" charset="0"/>
            </a:endParaRPr>
          </a:p>
        </p:txBody>
      </p:sp>
      <p:sp>
        <p:nvSpPr>
          <p:cNvPr id="81923" name="Rectangle 2"/>
          <p:cNvSpPr>
            <a:spLocks noChangeArrowheads="1"/>
          </p:cNvSpPr>
          <p:nvPr/>
        </p:nvSpPr>
        <p:spPr bwMode="auto">
          <a:xfrm>
            <a:off x="1219200" y="1676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endParaRPr lang="tr-TR" altLang="tr-TR" sz="1800"/>
          </a:p>
        </p:txBody>
      </p:sp>
      <p:graphicFrame>
        <p:nvGraphicFramePr>
          <p:cNvPr id="81924" name="Nesne 3"/>
          <p:cNvGraphicFramePr>
            <a:graphicFrameLocks noChangeAspect="1"/>
          </p:cNvGraphicFramePr>
          <p:nvPr/>
        </p:nvGraphicFramePr>
        <p:xfrm>
          <a:off x="381000" y="609600"/>
          <a:ext cx="8094663" cy="5181600"/>
        </p:xfrm>
        <a:graphic>
          <a:graphicData uri="http://schemas.openxmlformats.org/presentationml/2006/ole">
            <mc:AlternateContent xmlns:mc="http://schemas.openxmlformats.org/markup-compatibility/2006">
              <mc:Choice xmlns:v="urn:schemas-microsoft-com:vml" Requires="v">
                <p:oleObj spid="_x0000_s81927" name="Visio" r:id="rId3" imgW="6553232" imgH="4200365" progId="Visio.Drawing.15">
                  <p:embed/>
                </p:oleObj>
              </mc:Choice>
              <mc:Fallback>
                <p:oleObj name="Visio" r:id="rId3" imgW="6553232" imgH="4200365" progId="Visio.Drawing.15">
                  <p:embed/>
                  <p:pic>
                    <p:nvPicPr>
                      <p:cNvPr id="0" name="Nesn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609600"/>
                        <a:ext cx="809466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5" name="Dikdörtgen 7"/>
          <p:cNvSpPr>
            <a:spLocks noChangeArrowheads="1"/>
          </p:cNvSpPr>
          <p:nvPr/>
        </p:nvSpPr>
        <p:spPr bwMode="auto">
          <a:xfrm>
            <a:off x="381000" y="5900738"/>
            <a:ext cx="8610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14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3</a:t>
            </a:r>
            <a:r>
              <a:rPr lang="tr-TR" altLang="tr-TR" sz="1400" b="1" i="1">
                <a:ea typeface="Calibri" panose="020F0502020204030204" pitchFamily="34" charset="0"/>
                <a:cs typeface="Times New Roman" panose="02020603050405020304" pitchFamily="18" charset="0"/>
              </a:rPr>
              <a:t> </a:t>
            </a:r>
            <a:r>
              <a:rPr lang="tr-TR" altLang="tr-TR" sz="1400">
                <a:ea typeface="Calibri" panose="020F0502020204030204" pitchFamily="34" charset="0"/>
                <a:cs typeface="Times New Roman" panose="02020603050405020304" pitchFamily="18" charset="0"/>
              </a:rPr>
              <a:t>Bir Çoklu Yayın Kapsayan Ağacı</a:t>
            </a:r>
            <a:endParaRPr lang="tr-TR" altLang="tr-TR" sz="140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4800" y="1066800"/>
            <a:ext cx="4570413" cy="923925"/>
          </a:xfrm>
          <a:prstGeom prst="rect">
            <a:avLst/>
          </a:prstGeom>
        </p:spPr>
        <p:txBody>
          <a:bodyPr wrap="none">
            <a:spAutoFit/>
          </a:bodyPr>
          <a:lstStyle/>
          <a:p>
            <a:pPr eaLnBrk="1" hangingPunct="1">
              <a:defRPr/>
            </a:pPr>
            <a:r>
              <a:rPr lang="tr-TR" altLang="zh-TW" b="1" kern="0" dirty="0">
                <a:solidFill>
                  <a:srgbClr val="008000"/>
                </a:solidFill>
                <a:latin typeface="Arial"/>
                <a:ea typeface="新細明體"/>
              </a:rPr>
              <a:t>Örnek </a:t>
            </a:r>
            <a:r>
              <a:rPr lang="en-US" altLang="zh-TW" b="1" kern="0" dirty="0">
                <a:solidFill>
                  <a:srgbClr val="008000"/>
                </a:solidFill>
                <a:latin typeface="Arial"/>
                <a:ea typeface="新細明體"/>
              </a:rPr>
              <a:t>3 </a:t>
            </a:r>
            <a:r>
              <a:rPr lang="tr-TR" dirty="0"/>
              <a:t>Derinlik-Öncelikli Aramayı </a:t>
            </a:r>
          </a:p>
          <a:p>
            <a:pPr eaLnBrk="1" hangingPunct="1">
              <a:defRPr/>
            </a:pPr>
            <a:r>
              <a:rPr lang="tr-TR" dirty="0"/>
              <a:t>kullanarak Şekil 6’da gösterilen </a:t>
            </a:r>
          </a:p>
          <a:p>
            <a:pPr eaLnBrk="1" hangingPunct="1">
              <a:defRPr/>
            </a:pPr>
            <a:r>
              <a:rPr lang="tr-TR" i="1" dirty="0"/>
              <a:t>G</a:t>
            </a:r>
            <a:r>
              <a:rPr lang="tr-TR" dirty="0"/>
              <a:t> çizgesinin bir kapsayan ağacını bulunuz.</a:t>
            </a:r>
            <a:endParaRPr lang="zh-TW" altLang="en-US" sz="1200" dirty="0">
              <a:latin typeface="Arial" charset="0"/>
            </a:endParaRPr>
          </a:p>
        </p:txBody>
      </p:sp>
      <p:sp>
        <p:nvSpPr>
          <p:cNvPr id="6" name="矩形 5"/>
          <p:cNvSpPr/>
          <p:nvPr/>
        </p:nvSpPr>
        <p:spPr>
          <a:xfrm>
            <a:off x="228600" y="3200400"/>
            <a:ext cx="5865813" cy="523875"/>
          </a:xfrm>
          <a:prstGeom prst="rect">
            <a:avLst/>
          </a:prstGeom>
        </p:spPr>
        <p:txBody>
          <a:bodyPr wrap="none">
            <a:spAutoFit/>
          </a:bodyPr>
          <a:lstStyle/>
          <a:p>
            <a:pPr eaLnBrk="1" hangingPunct="1">
              <a:defRPr/>
            </a:pPr>
            <a:r>
              <a:rPr lang="tr-TR" altLang="zh-TW" sz="2400" kern="0" dirty="0">
                <a:solidFill>
                  <a:srgbClr val="008000"/>
                </a:solidFill>
                <a:latin typeface="Arial"/>
                <a:ea typeface="新細明體"/>
              </a:rPr>
              <a:t>Çözüm</a:t>
            </a:r>
            <a:r>
              <a:rPr lang="en-US" altLang="zh-TW" sz="2800" b="1" kern="0" dirty="0">
                <a:solidFill>
                  <a:srgbClr val="008000"/>
                </a:solidFill>
                <a:latin typeface="Arial"/>
                <a:ea typeface="新細明體"/>
              </a:rPr>
              <a:t> </a:t>
            </a:r>
            <a:r>
              <a:rPr lang="en-US" altLang="zh-TW" sz="2400" kern="0" dirty="0">
                <a:latin typeface="Arial"/>
                <a:ea typeface="新細明體"/>
              </a:rPr>
              <a:t>(</a:t>
            </a:r>
            <a:r>
              <a:rPr lang="tr-TR" altLang="zh-TW" sz="2400" kern="0" dirty="0">
                <a:latin typeface="Arial"/>
                <a:ea typeface="新細明體"/>
              </a:rPr>
              <a:t>Rastgele bir </a:t>
            </a:r>
            <a:r>
              <a:rPr lang="en-US" altLang="zh-TW" sz="2400" i="1" kern="0" dirty="0">
                <a:latin typeface="Times New Roman" pitchFamily="18" charset="0"/>
                <a:ea typeface="新細明體"/>
                <a:cs typeface="Times New Roman" pitchFamily="18" charset="0"/>
              </a:rPr>
              <a:t>f</a:t>
            </a:r>
            <a:r>
              <a:rPr lang="tr-TR" altLang="zh-TW" sz="2400" i="1" kern="0" dirty="0">
                <a:latin typeface="Times New Roman" pitchFamily="18" charset="0"/>
                <a:ea typeface="新細明體"/>
                <a:cs typeface="Times New Roman" pitchFamily="18" charset="0"/>
              </a:rPr>
              <a:t> </a:t>
            </a:r>
            <a:r>
              <a:rPr lang="tr-TR" altLang="zh-TW" sz="2400" kern="0" dirty="0">
                <a:latin typeface="Times New Roman" pitchFamily="18" charset="0"/>
                <a:ea typeface="新細明體"/>
                <a:cs typeface="Times New Roman" pitchFamily="18" charset="0"/>
              </a:rPr>
              <a:t>düğümü ile başlarız</a:t>
            </a:r>
            <a:r>
              <a:rPr lang="en-US" altLang="zh-TW" sz="2400" kern="0" dirty="0">
                <a:latin typeface="Arial"/>
                <a:ea typeface="新細明體"/>
              </a:rPr>
              <a:t>) </a:t>
            </a:r>
            <a:endParaRPr lang="zh-TW" altLang="en-US" sz="2400" kern="0" baseline="-25000" dirty="0">
              <a:latin typeface="Times New Roman" pitchFamily="18" charset="0"/>
              <a:ea typeface="新細明體"/>
              <a:cs typeface="Times New Roman" pitchFamily="18" charset="0"/>
            </a:endParaRPr>
          </a:p>
        </p:txBody>
      </p:sp>
      <p:sp>
        <p:nvSpPr>
          <p:cNvPr id="82948"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BD0ABEF1-DD99-483D-A421-C5F24779D86C}" type="slidenum">
              <a:rPr kumimoji="0" lang="en-US" altLang="zh-TW" sz="1200" smtClean="0">
                <a:latin typeface="Times New Roman" panose="02020603050405020304" pitchFamily="18" charset="0"/>
              </a:rPr>
              <a:pPr>
                <a:spcBef>
                  <a:spcPct val="0"/>
                </a:spcBef>
                <a:buClrTx/>
                <a:buSzTx/>
                <a:buFontTx/>
                <a:buNone/>
              </a:pPr>
              <a:t>63</a:t>
            </a:fld>
            <a:endParaRPr kumimoji="0" lang="en-US" altLang="zh-TW" sz="1200" smtClean="0">
              <a:latin typeface="Times New Roman" panose="02020603050405020304" pitchFamily="18" charset="0"/>
            </a:endParaRPr>
          </a:p>
        </p:txBody>
      </p:sp>
      <p:sp>
        <p:nvSpPr>
          <p:cNvPr id="8" name="矩形 7"/>
          <p:cNvSpPr/>
          <p:nvPr/>
        </p:nvSpPr>
        <p:spPr>
          <a:xfrm>
            <a:off x="304800" y="457200"/>
            <a:ext cx="5395913" cy="523875"/>
          </a:xfrm>
          <a:prstGeom prst="rect">
            <a:avLst/>
          </a:prstGeom>
        </p:spPr>
        <p:txBody>
          <a:bodyPr wrap="none">
            <a:spAutoFit/>
          </a:bodyPr>
          <a:lstStyle/>
          <a:p>
            <a:pPr eaLnBrk="1" hangingPunct="1">
              <a:defRPr/>
            </a:pPr>
            <a:r>
              <a:rPr lang="tr-TR" altLang="zh-TW" sz="2800" b="1" u="sng" kern="0" dirty="0">
                <a:solidFill>
                  <a:srgbClr val="008000"/>
                </a:solidFill>
                <a:latin typeface="Arial"/>
                <a:ea typeface="新細明體"/>
              </a:rPr>
              <a:t>Derinlik-Öncelikli Arama </a:t>
            </a:r>
            <a:r>
              <a:rPr lang="en-US" altLang="zh-TW" sz="2800" b="1" u="sng" kern="0" dirty="0">
                <a:solidFill>
                  <a:srgbClr val="008000"/>
                </a:solidFill>
                <a:latin typeface="Arial"/>
                <a:ea typeface="新細明體"/>
              </a:rPr>
              <a:t>(DFS)</a:t>
            </a:r>
            <a:endParaRPr lang="zh-TW" altLang="en-US" sz="2800" b="1" u="sng" dirty="0">
              <a:solidFill>
                <a:srgbClr val="008000"/>
              </a:solidFill>
              <a:latin typeface="Arial" charset="0"/>
            </a:endParaRPr>
          </a:p>
        </p:txBody>
      </p:sp>
      <p:sp>
        <p:nvSpPr>
          <p:cNvPr id="82950" name="Dikdörtgen 8"/>
          <p:cNvSpPr>
            <a:spLocks noChangeArrowheads="1"/>
          </p:cNvSpPr>
          <p:nvPr/>
        </p:nvSpPr>
        <p:spPr bwMode="auto">
          <a:xfrm>
            <a:off x="5029200" y="2878138"/>
            <a:ext cx="38862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14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4</a:t>
            </a:r>
            <a:r>
              <a:rPr lang="tr-TR" altLang="tr-TR" sz="1400" b="1" i="1">
                <a:ea typeface="Calibri" panose="020F0502020204030204" pitchFamily="34" charset="0"/>
                <a:cs typeface="Times New Roman" panose="02020603050405020304" pitchFamily="18" charset="0"/>
              </a:rPr>
              <a:t> </a:t>
            </a:r>
            <a:r>
              <a:rPr lang="tr-TR" altLang="tr-TR" sz="1400">
                <a:ea typeface="Calibri" panose="020F0502020204030204" pitchFamily="34" charset="0"/>
                <a:cs typeface="Times New Roman" panose="02020603050405020304" pitchFamily="18" charset="0"/>
              </a:rPr>
              <a:t>G Çizgesi</a:t>
            </a:r>
            <a:endParaRPr lang="tr-TR" altLang="tr-TR" sz="140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2951" name="Nesne 2"/>
          <p:cNvGraphicFramePr>
            <a:graphicFrameLocks noChangeAspect="1"/>
          </p:cNvGraphicFramePr>
          <p:nvPr/>
        </p:nvGraphicFramePr>
        <p:xfrm>
          <a:off x="4875213" y="762000"/>
          <a:ext cx="3887787" cy="2416175"/>
        </p:xfrm>
        <a:graphic>
          <a:graphicData uri="http://schemas.openxmlformats.org/presentationml/2006/ole">
            <mc:AlternateContent xmlns:mc="http://schemas.openxmlformats.org/markup-compatibility/2006">
              <mc:Choice xmlns:v="urn:schemas-microsoft-com:vml" Requires="v">
                <p:oleObj spid="_x0000_s82955" name="Visio" r:id="rId3" imgW="2876448" imgH="1781043" progId="Visio.Drawing.15">
                  <p:embed/>
                </p:oleObj>
              </mc:Choice>
              <mc:Fallback>
                <p:oleObj name="Visio" r:id="rId3" imgW="2876448" imgH="1781043" progId="Visio.Drawing.15">
                  <p:embed/>
                  <p:pic>
                    <p:nvPicPr>
                      <p:cNvPr id="0" name="Nesn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213" y="762000"/>
                        <a:ext cx="3887787"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52" name="Nesne 9"/>
          <p:cNvGraphicFramePr>
            <a:graphicFrameLocks noChangeAspect="1"/>
          </p:cNvGraphicFramePr>
          <p:nvPr/>
        </p:nvGraphicFramePr>
        <p:xfrm>
          <a:off x="977900" y="3351213"/>
          <a:ext cx="6672263" cy="3165475"/>
        </p:xfrm>
        <a:graphic>
          <a:graphicData uri="http://schemas.openxmlformats.org/presentationml/2006/ole">
            <mc:AlternateContent xmlns:mc="http://schemas.openxmlformats.org/markup-compatibility/2006">
              <mc:Choice xmlns:v="urn:schemas-microsoft-com:vml" Requires="v">
                <p:oleObj spid="_x0000_s82956" name="Visio" r:id="rId5" imgW="3800466" imgH="1790518" progId="Visio.Drawing.15">
                  <p:embed/>
                </p:oleObj>
              </mc:Choice>
              <mc:Fallback>
                <p:oleObj name="Visio" r:id="rId5" imgW="3800466" imgH="1790518" progId="Visio.Drawing.15">
                  <p:embed/>
                  <p:pic>
                    <p:nvPicPr>
                      <p:cNvPr id="0" name="Nesn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900" y="3351213"/>
                        <a:ext cx="6672263"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53" name="Dikdörtgen 12"/>
          <p:cNvSpPr>
            <a:spLocks noChangeArrowheads="1"/>
          </p:cNvSpPr>
          <p:nvPr/>
        </p:nvSpPr>
        <p:spPr bwMode="auto">
          <a:xfrm>
            <a:off x="328613" y="6216650"/>
            <a:ext cx="8610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14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5 </a:t>
            </a:r>
            <a:r>
              <a:rPr lang="tr-TR" altLang="tr-TR" sz="1400">
                <a:ea typeface="Calibri" panose="020F0502020204030204" pitchFamily="34" charset="0"/>
                <a:cs typeface="Times New Roman" panose="02020603050405020304" pitchFamily="18" charset="0"/>
              </a:rPr>
              <a:t>G ‘nin derinlik-öncelik Aranması</a:t>
            </a:r>
            <a:endParaRPr lang="tr-TR" altLang="tr-TR" sz="1400">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投影片編號版面配置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10924C1A-F76B-40F1-BE53-85D085D09D6A}" type="slidenum">
              <a:rPr kumimoji="0" lang="en-US" altLang="zh-TW" sz="1200" smtClean="0">
                <a:latin typeface="Times New Roman" panose="02020603050405020304" pitchFamily="18" charset="0"/>
              </a:rPr>
              <a:pPr>
                <a:spcBef>
                  <a:spcPct val="0"/>
                </a:spcBef>
                <a:buClrTx/>
                <a:buSzTx/>
                <a:buFontTx/>
                <a:buNone/>
              </a:pPr>
              <a:t>64</a:t>
            </a:fld>
            <a:endParaRPr kumimoji="0" lang="en-US" altLang="zh-TW" sz="1200" smtClean="0">
              <a:latin typeface="Times New Roman" panose="02020603050405020304" pitchFamily="18" charset="0"/>
            </a:endParaRPr>
          </a:p>
        </p:txBody>
      </p:sp>
      <p:sp>
        <p:nvSpPr>
          <p:cNvPr id="4" name="矩形 3"/>
          <p:cNvSpPr/>
          <p:nvPr/>
        </p:nvSpPr>
        <p:spPr>
          <a:xfrm>
            <a:off x="152400" y="2286000"/>
            <a:ext cx="3984625" cy="492125"/>
          </a:xfrm>
          <a:prstGeom prst="rect">
            <a:avLst/>
          </a:prstGeom>
        </p:spPr>
        <p:txBody>
          <a:bodyPr wrap="none">
            <a:spAutoFit/>
          </a:bodyPr>
          <a:lstStyle/>
          <a:p>
            <a:pPr eaLnBrk="1" hangingPunct="1">
              <a:defRPr/>
            </a:pPr>
            <a:r>
              <a:rPr lang="tr-TR" altLang="zh-TW" sz="2600" b="1" kern="0" dirty="0">
                <a:solidFill>
                  <a:srgbClr val="008000"/>
                </a:solidFill>
                <a:latin typeface="Arial"/>
                <a:ea typeface="新細明體"/>
              </a:rPr>
              <a:t>Örnek </a:t>
            </a:r>
            <a:r>
              <a:rPr lang="en-US" altLang="zh-TW" sz="2600" b="1" kern="0" dirty="0">
                <a:solidFill>
                  <a:srgbClr val="008000"/>
                </a:solidFill>
                <a:latin typeface="Arial"/>
                <a:ea typeface="新細明體"/>
              </a:rPr>
              <a:t>4</a:t>
            </a:r>
            <a:r>
              <a:rPr lang="tr-TR" altLang="zh-TW" sz="2600" b="1" kern="0" dirty="0">
                <a:solidFill>
                  <a:srgbClr val="008000"/>
                </a:solidFill>
                <a:latin typeface="Arial"/>
                <a:ea typeface="新細明體"/>
              </a:rPr>
              <a:t> </a:t>
            </a:r>
            <a:r>
              <a:rPr lang="en-US" altLang="zh-TW" sz="2000" kern="0" dirty="0">
                <a:solidFill>
                  <a:srgbClr val="008000"/>
                </a:solidFill>
                <a:latin typeface="Arial"/>
                <a:ea typeface="新細明體"/>
              </a:rPr>
              <a:t>(</a:t>
            </a:r>
            <a:r>
              <a:rPr lang="tr-TR" altLang="zh-TW" sz="2000" kern="0" dirty="0">
                <a:solidFill>
                  <a:srgbClr val="008000"/>
                </a:solidFill>
                <a:latin typeface="Arial"/>
                <a:ea typeface="新細明體"/>
              </a:rPr>
              <a:t>Bir önceki başlıktan</a:t>
            </a:r>
            <a:r>
              <a:rPr lang="en-US" altLang="zh-TW" sz="2000" kern="0" dirty="0">
                <a:solidFill>
                  <a:srgbClr val="008000"/>
                </a:solidFill>
                <a:latin typeface="Arial"/>
                <a:ea typeface="新細明體"/>
              </a:rPr>
              <a:t>) </a:t>
            </a:r>
            <a:endParaRPr lang="zh-TW" altLang="en-US" sz="2400" dirty="0">
              <a:latin typeface="Arial" charset="0"/>
            </a:endParaRPr>
          </a:p>
        </p:txBody>
      </p:sp>
      <p:sp>
        <p:nvSpPr>
          <p:cNvPr id="5" name="矩形 4"/>
          <p:cNvSpPr/>
          <p:nvPr/>
        </p:nvSpPr>
        <p:spPr>
          <a:xfrm>
            <a:off x="152400" y="533400"/>
            <a:ext cx="8985250" cy="1600200"/>
          </a:xfrm>
          <a:prstGeom prst="rect">
            <a:avLst/>
          </a:prstGeom>
        </p:spPr>
        <p:txBody>
          <a:bodyPr wrap="none">
            <a:spAutoFit/>
          </a:bodyPr>
          <a:lstStyle/>
          <a:p>
            <a:pPr eaLnBrk="1" hangingPunct="1">
              <a:defRPr/>
            </a:pPr>
            <a:r>
              <a:rPr lang="tr-TR" sz="2400" dirty="0"/>
              <a:t>Bir çizgenin Derinlik-Öncelikli Arama ile seçilen kenarlarına</a:t>
            </a:r>
          </a:p>
          <a:p>
            <a:pPr eaLnBrk="1" hangingPunct="1">
              <a:defRPr/>
            </a:pPr>
            <a:r>
              <a:rPr lang="tr-TR" sz="2400" kern="0" dirty="0">
                <a:solidFill>
                  <a:srgbClr val="0066FF"/>
                </a:solidFill>
                <a:latin typeface="Arial"/>
                <a:ea typeface="新細明體"/>
              </a:rPr>
              <a:t>ağaç kenarları </a:t>
            </a:r>
            <a:r>
              <a:rPr lang="tr-TR" sz="2400" dirty="0"/>
              <a:t>denir. Çizgenin diğer tüm kenarları bir düğümü,</a:t>
            </a:r>
          </a:p>
          <a:p>
            <a:pPr eaLnBrk="1" hangingPunct="1">
              <a:defRPr/>
            </a:pPr>
            <a:r>
              <a:rPr lang="tr-TR" sz="2400" dirty="0"/>
              <a:t>bu düğümün bir atasına veya nesline bağlamalıdır. Bu kenarlara </a:t>
            </a:r>
          </a:p>
          <a:p>
            <a:pPr eaLnBrk="1" hangingPunct="1">
              <a:defRPr/>
            </a:pPr>
            <a:r>
              <a:rPr lang="tr-TR" sz="2400" kern="0" dirty="0">
                <a:solidFill>
                  <a:srgbClr val="0066FF"/>
                </a:solidFill>
                <a:latin typeface="Arial"/>
                <a:ea typeface="新細明體"/>
              </a:rPr>
              <a:t>arka kenarlar </a:t>
            </a:r>
            <a:r>
              <a:rPr lang="tr-TR" sz="2400" dirty="0"/>
              <a:t>denir </a:t>
            </a:r>
            <a:r>
              <a:rPr lang="en-US" altLang="zh-TW" sz="2400" kern="0" dirty="0">
                <a:solidFill>
                  <a:srgbClr val="0066FF"/>
                </a:solidFill>
                <a:latin typeface="Arial"/>
                <a:ea typeface="新細明體"/>
              </a:rPr>
              <a:t>back edges</a:t>
            </a:r>
            <a:r>
              <a:rPr lang="en-US" altLang="zh-TW" sz="2400" kern="0" dirty="0">
                <a:latin typeface="Arial"/>
                <a:ea typeface="新細明體"/>
              </a:rPr>
              <a:t>.</a:t>
            </a:r>
            <a:endParaRPr lang="zh-TW" altLang="en-US" sz="1600" dirty="0">
              <a:latin typeface="Arial" charset="0"/>
            </a:endParaRPr>
          </a:p>
        </p:txBody>
      </p:sp>
      <p:pic>
        <p:nvPicPr>
          <p:cNvPr id="6" name="Picture 3" descr="10_4_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572000"/>
            <a:ext cx="18288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10_4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19400"/>
            <a:ext cx="3148013"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10_4_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352800"/>
            <a:ext cx="33528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4953000" y="5649913"/>
            <a:ext cx="3370263" cy="831850"/>
          </a:xfrm>
          <a:prstGeom prst="rect">
            <a:avLst/>
          </a:prstGeom>
        </p:spPr>
        <p:txBody>
          <a:bodyPr wrap="none">
            <a:spAutoFit/>
          </a:bodyPr>
          <a:lstStyle/>
          <a:p>
            <a:pPr eaLnBrk="1" hangingPunct="1">
              <a:defRPr/>
            </a:pPr>
            <a:r>
              <a:rPr lang="tr-TR" altLang="zh-TW" sz="2400" kern="0" dirty="0">
                <a:solidFill>
                  <a:srgbClr val="000000"/>
                </a:solidFill>
                <a:latin typeface="Arial"/>
                <a:ea typeface="新細明體"/>
              </a:rPr>
              <a:t>Ağaç kenarları </a:t>
            </a:r>
            <a:r>
              <a:rPr lang="en-US" altLang="zh-TW" sz="2400" kern="0" dirty="0">
                <a:solidFill>
                  <a:srgbClr val="000000"/>
                </a:solidFill>
                <a:latin typeface="Arial"/>
                <a:ea typeface="新細明體"/>
              </a:rPr>
              <a:t>(</a:t>
            </a:r>
            <a:r>
              <a:rPr lang="tr-TR" altLang="zh-TW" sz="2400" kern="0" dirty="0">
                <a:solidFill>
                  <a:srgbClr val="000000"/>
                </a:solidFill>
                <a:latin typeface="Arial"/>
                <a:ea typeface="新細明體"/>
              </a:rPr>
              <a:t>kırmızı</a:t>
            </a:r>
            <a:r>
              <a:rPr lang="en-US" altLang="zh-TW" sz="2400" kern="0" dirty="0">
                <a:solidFill>
                  <a:srgbClr val="000000"/>
                </a:solidFill>
                <a:latin typeface="Arial"/>
                <a:ea typeface="新細明體"/>
              </a:rPr>
              <a:t>)</a:t>
            </a:r>
            <a:br>
              <a:rPr lang="en-US" altLang="zh-TW" sz="2400" kern="0" dirty="0">
                <a:solidFill>
                  <a:srgbClr val="000000"/>
                </a:solidFill>
                <a:latin typeface="Arial"/>
                <a:ea typeface="新細明體"/>
              </a:rPr>
            </a:br>
            <a:r>
              <a:rPr lang="tr-TR" altLang="zh-TW" sz="2400" kern="0" dirty="0">
                <a:solidFill>
                  <a:srgbClr val="000000"/>
                </a:solidFill>
                <a:latin typeface="Arial"/>
                <a:ea typeface="新細明體"/>
              </a:rPr>
              <a:t>Arka kenarlar</a:t>
            </a:r>
            <a:r>
              <a:rPr lang="en-US" altLang="zh-TW" sz="2400" kern="0" dirty="0">
                <a:solidFill>
                  <a:srgbClr val="000000"/>
                </a:solidFill>
                <a:latin typeface="Arial"/>
                <a:ea typeface="新細明體"/>
              </a:rPr>
              <a:t> (</a:t>
            </a:r>
            <a:r>
              <a:rPr lang="tr-TR" altLang="zh-TW" sz="2400" kern="0" dirty="0">
                <a:solidFill>
                  <a:srgbClr val="000000"/>
                </a:solidFill>
                <a:latin typeface="Arial"/>
                <a:ea typeface="新細明體"/>
              </a:rPr>
              <a:t>siyah</a:t>
            </a:r>
            <a:r>
              <a:rPr lang="en-US" altLang="zh-TW" sz="2400" kern="0" dirty="0">
                <a:solidFill>
                  <a:srgbClr val="000000"/>
                </a:solidFill>
                <a:latin typeface="Arial"/>
                <a:ea typeface="新細明體"/>
              </a:rPr>
              <a:t>)</a:t>
            </a:r>
            <a:endParaRPr lang="zh-TW" altLang="en-US" sz="2400" dirty="0">
              <a:latin typeface="Arial" charset="0"/>
            </a:endParaRPr>
          </a:p>
        </p:txBody>
      </p:sp>
      <p:sp>
        <p:nvSpPr>
          <p:cNvPr id="10" name="矩形 9"/>
          <p:cNvSpPr/>
          <p:nvPr/>
        </p:nvSpPr>
        <p:spPr>
          <a:xfrm>
            <a:off x="3962400" y="3810000"/>
            <a:ext cx="517525" cy="492125"/>
          </a:xfrm>
          <a:prstGeom prst="rect">
            <a:avLst/>
          </a:prstGeom>
        </p:spPr>
        <p:txBody>
          <a:bodyPr wrap="none">
            <a:spAutoFit/>
          </a:bodyPr>
          <a:lstStyle/>
          <a:p>
            <a:pPr eaLnBrk="1" hangingPunct="1">
              <a:defRPr/>
            </a:pPr>
            <a:r>
              <a:rPr lang="en-US" altLang="zh-TW" sz="2600" b="1" kern="0" dirty="0">
                <a:latin typeface="Arial"/>
                <a:ea typeface="新細明體"/>
                <a:sym typeface="Symbol"/>
              </a:rPr>
              <a:t></a:t>
            </a:r>
            <a:endParaRPr lang="zh-TW" altLang="en-US" dirty="0">
              <a:latin typeface="Arial" charset="0"/>
            </a:endParaRPr>
          </a:p>
        </p:txBody>
      </p:sp>
      <p:sp>
        <p:nvSpPr>
          <p:cNvPr id="83978" name="Dikdörtgen 10"/>
          <p:cNvSpPr>
            <a:spLocks noChangeArrowheads="1"/>
          </p:cNvSpPr>
          <p:nvPr/>
        </p:nvSpPr>
        <p:spPr bwMode="auto">
          <a:xfrm>
            <a:off x="4800600" y="5164138"/>
            <a:ext cx="4337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14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6 </a:t>
            </a:r>
            <a:r>
              <a:rPr lang="tr-TR" altLang="tr-TR" sz="1200">
                <a:ea typeface="Calibri" panose="020F0502020204030204" pitchFamily="34" charset="0"/>
                <a:cs typeface="Times New Roman" panose="02020603050405020304" pitchFamily="18" charset="0"/>
              </a:rPr>
              <a:t>Örnek 4’deki Derinlik-Öncelikli aramanın Ağaç Kenarları ve Arka Kenarları</a:t>
            </a:r>
            <a:endParaRPr lang="tr-TR" altLang="tr-TR" sz="140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txBox="1">
            <a:spLocks/>
          </p:cNvSpPr>
          <p:nvPr/>
        </p:nvSpPr>
        <p:spPr>
          <a:xfrm>
            <a:off x="381000" y="1143000"/>
            <a:ext cx="8763000" cy="3581400"/>
          </a:xfrm>
          <a:prstGeom prst="rect">
            <a:avLst/>
          </a:prstGeom>
          <a:ln>
            <a:solidFill>
              <a:srgbClr val="000000"/>
            </a:solidFill>
          </a:ln>
        </p:spPr>
        <p:txBody>
          <a:bodyPr/>
          <a:lstStyle/>
          <a:p>
            <a:pPr marL="342900" indent="-342900">
              <a:spcBef>
                <a:spcPct val="20000"/>
              </a:spcBef>
              <a:buClr>
                <a:schemeClr val="bg2"/>
              </a:buClr>
              <a:buSzPct val="75000"/>
              <a:buFont typeface="Wingdings" pitchFamily="2" charset="2"/>
              <a:buNone/>
              <a:defRPr/>
            </a:pPr>
            <a:r>
              <a:rPr lang="en-US" altLang="zh-TW" sz="2100" b="1" kern="0" dirty="0">
                <a:latin typeface="Times New Roman" pitchFamily="18" charset="0"/>
                <a:ea typeface="+mn-ea"/>
                <a:cs typeface="Times New Roman" pitchFamily="18" charset="0"/>
              </a:rPr>
              <a:t>Pro</a:t>
            </a:r>
            <a:r>
              <a:rPr lang="tr-TR" altLang="zh-TW" sz="2100" b="1" kern="0" dirty="0">
                <a:latin typeface="Times New Roman" pitchFamily="18" charset="0"/>
                <a:ea typeface="+mn-ea"/>
                <a:cs typeface="Times New Roman" pitchFamily="18" charset="0"/>
              </a:rPr>
              <a:t>sedür</a:t>
            </a:r>
            <a:r>
              <a:rPr lang="en-US" altLang="zh-TW" sz="2100" kern="0" dirty="0">
                <a:latin typeface="Times New Roman" pitchFamily="18" charset="0"/>
                <a:ea typeface="+mn-ea"/>
                <a:cs typeface="Times New Roman" pitchFamily="18" charset="0"/>
              </a:rPr>
              <a:t> </a:t>
            </a:r>
            <a:r>
              <a:rPr lang="en-US" altLang="zh-TW" sz="2400" i="1" kern="0" dirty="0">
                <a:latin typeface="Times New Roman" pitchFamily="18" charset="0"/>
                <a:ea typeface="+mn-ea"/>
                <a:cs typeface="Times New Roman" pitchFamily="18" charset="0"/>
              </a:rPr>
              <a:t>DFS</a:t>
            </a:r>
            <a:r>
              <a:rPr lang="en-US" altLang="zh-TW" sz="2400" kern="0" dirty="0">
                <a:latin typeface="Times New Roman" pitchFamily="18" charset="0"/>
                <a:ea typeface="+mn-ea"/>
                <a:cs typeface="Times New Roman" pitchFamily="18" charset="0"/>
              </a:rPr>
              <a:t>(</a:t>
            </a:r>
            <a:r>
              <a:rPr lang="en-US" altLang="zh-TW" sz="2400" i="1" kern="0" dirty="0">
                <a:latin typeface="Times New Roman" pitchFamily="18" charset="0"/>
                <a:ea typeface="+mn-ea"/>
                <a:cs typeface="Times New Roman" pitchFamily="18" charset="0"/>
              </a:rPr>
              <a:t>G</a:t>
            </a:r>
            <a:r>
              <a:rPr lang="en-US" altLang="zh-TW" sz="2400" kern="0" dirty="0">
                <a:latin typeface="Times New Roman" pitchFamily="18" charset="0"/>
                <a:ea typeface="+mn-ea"/>
                <a:cs typeface="Times New Roman" pitchFamily="18" charset="0"/>
              </a:rPr>
              <a:t>: </a:t>
            </a:r>
            <a:r>
              <a:rPr lang="tr-TR" altLang="zh-TW" sz="2400" kern="0" dirty="0">
                <a:latin typeface="Times New Roman" pitchFamily="18" charset="0"/>
                <a:ea typeface="+mn-ea"/>
                <a:cs typeface="Times New Roman" pitchFamily="18" charset="0"/>
              </a:rPr>
              <a:t>düğümleri </a:t>
            </a:r>
            <a:r>
              <a:rPr lang="en-US" altLang="zh-TW" sz="2400" i="1" kern="0" dirty="0">
                <a:latin typeface="Times New Roman" pitchFamily="18" charset="0"/>
                <a:ea typeface="+mn-ea"/>
                <a:cs typeface="Times New Roman" pitchFamily="18" charset="0"/>
              </a:rPr>
              <a:t>v</a:t>
            </a:r>
            <a:r>
              <a:rPr lang="en-US" altLang="zh-TW" sz="2400" kern="0" baseline="-25000" dirty="0">
                <a:latin typeface="Times New Roman" pitchFamily="18" charset="0"/>
                <a:ea typeface="+mn-ea"/>
                <a:cs typeface="Times New Roman" pitchFamily="18" charset="0"/>
              </a:rPr>
              <a:t>1</a:t>
            </a:r>
            <a:r>
              <a:rPr lang="en-US" altLang="zh-TW" sz="2400" kern="0" dirty="0">
                <a:latin typeface="Times New Roman" pitchFamily="18" charset="0"/>
                <a:ea typeface="+mn-ea"/>
                <a:cs typeface="Times New Roman" pitchFamily="18" charset="0"/>
              </a:rPr>
              <a:t>, </a:t>
            </a:r>
            <a:r>
              <a:rPr lang="en-US" altLang="zh-TW" sz="2400" i="1" kern="0" dirty="0">
                <a:latin typeface="Times New Roman" pitchFamily="18" charset="0"/>
                <a:ea typeface="+mn-ea"/>
                <a:cs typeface="Times New Roman" pitchFamily="18" charset="0"/>
              </a:rPr>
              <a:t>v</a:t>
            </a:r>
            <a:r>
              <a:rPr lang="en-US" altLang="zh-TW" sz="2400" kern="0" baseline="-25000" dirty="0">
                <a:latin typeface="Times New Roman" pitchFamily="18" charset="0"/>
                <a:ea typeface="+mn-ea"/>
                <a:cs typeface="Times New Roman" pitchFamily="18" charset="0"/>
              </a:rPr>
              <a:t>2</a:t>
            </a:r>
            <a:r>
              <a:rPr lang="en-US" altLang="zh-TW" sz="2400" kern="0" dirty="0">
                <a:latin typeface="Times New Roman" pitchFamily="18" charset="0"/>
                <a:ea typeface="+mn-ea"/>
                <a:cs typeface="Times New Roman" pitchFamily="18" charset="0"/>
              </a:rPr>
              <a:t>, …, </a:t>
            </a:r>
            <a:r>
              <a:rPr lang="en-US" altLang="zh-TW" sz="2400" i="1" kern="0" dirty="0">
                <a:latin typeface="Times New Roman" pitchFamily="18" charset="0"/>
                <a:ea typeface="+mn-ea"/>
                <a:cs typeface="Times New Roman" pitchFamily="18" charset="0"/>
              </a:rPr>
              <a:t>v</a:t>
            </a:r>
            <a:r>
              <a:rPr lang="en-US" altLang="zh-TW" sz="2400" i="1" kern="0" baseline="-25000" dirty="0">
                <a:latin typeface="Times New Roman" pitchFamily="18" charset="0"/>
                <a:ea typeface="+mn-ea"/>
                <a:cs typeface="Times New Roman" pitchFamily="18" charset="0"/>
              </a:rPr>
              <a:t>n</a:t>
            </a:r>
            <a:r>
              <a:rPr lang="tr-TR" altLang="zh-TW" sz="2400" i="1" kern="0" baseline="-25000" dirty="0">
                <a:latin typeface="Times New Roman" pitchFamily="18" charset="0"/>
                <a:ea typeface="+mn-ea"/>
                <a:cs typeface="Times New Roman" pitchFamily="18" charset="0"/>
              </a:rPr>
              <a:t> </a:t>
            </a:r>
            <a:r>
              <a:rPr lang="tr-TR" altLang="zh-TW" sz="2400" kern="0" dirty="0">
                <a:latin typeface="Times New Roman" pitchFamily="18" charset="0"/>
                <a:ea typeface="+mn-ea"/>
                <a:cs typeface="Times New Roman" pitchFamily="18" charset="0"/>
              </a:rPr>
              <a:t>olan bir bağlantılı çizge)</a:t>
            </a:r>
            <a:endParaRPr lang="en-US" altLang="zh-TW" sz="2400" kern="0" dirty="0">
              <a:latin typeface="Times New Roman" pitchFamily="18" charset="0"/>
              <a:ea typeface="+mn-ea"/>
              <a:cs typeface="Times New Roman" pitchFamily="18" charset="0"/>
            </a:endParaRPr>
          </a:p>
          <a:p>
            <a:pPr marL="342900" indent="-342900">
              <a:spcBef>
                <a:spcPct val="20000"/>
              </a:spcBef>
              <a:buClr>
                <a:schemeClr val="bg2"/>
              </a:buClr>
              <a:buSzPct val="75000"/>
              <a:buFont typeface="Wingdings" pitchFamily="2" charset="2"/>
              <a:buNone/>
              <a:defRPr/>
            </a:pPr>
            <a:r>
              <a:rPr lang="en-US" altLang="zh-TW" sz="2100" i="1" kern="0" dirty="0">
                <a:latin typeface="Times New Roman" pitchFamily="18" charset="0"/>
                <a:ea typeface="+mn-ea"/>
                <a:cs typeface="Times New Roman" pitchFamily="18" charset="0"/>
              </a:rPr>
              <a:t>T </a:t>
            </a:r>
            <a:r>
              <a:rPr lang="en-US" altLang="zh-TW" sz="2100" kern="0" dirty="0">
                <a:latin typeface="Times New Roman" pitchFamily="18" charset="0"/>
                <a:ea typeface="+mn-ea"/>
                <a:cs typeface="Times New Roman" pitchFamily="18" charset="0"/>
              </a:rPr>
              <a:t>:= </a:t>
            </a:r>
            <a:r>
              <a:rPr lang="tr-TR" altLang="zh-TW" sz="2100" kern="0" dirty="0">
                <a:latin typeface="Times New Roman" pitchFamily="18" charset="0"/>
                <a:ea typeface="+mn-ea"/>
                <a:cs typeface="Times New Roman" pitchFamily="18" charset="0"/>
                <a:sym typeface="Symbol" pitchFamily="18" charset="2"/>
              </a:rPr>
              <a:t>sadece </a:t>
            </a:r>
            <a:r>
              <a:rPr lang="en-US" altLang="zh-TW" sz="2100" i="1" kern="0" dirty="0">
                <a:latin typeface="Times New Roman" pitchFamily="18" charset="0"/>
                <a:ea typeface="+mn-ea"/>
                <a:cs typeface="Times New Roman" pitchFamily="18" charset="0"/>
                <a:sym typeface="Symbol" pitchFamily="18" charset="2"/>
              </a:rPr>
              <a:t>v</a:t>
            </a:r>
            <a:r>
              <a:rPr lang="en-US" altLang="zh-TW" sz="2100" kern="0" baseline="-25000" dirty="0">
                <a:latin typeface="Times New Roman" pitchFamily="18" charset="0"/>
                <a:ea typeface="+mn-ea"/>
                <a:cs typeface="Times New Roman" pitchFamily="18" charset="0"/>
                <a:sym typeface="Symbol" pitchFamily="18" charset="2"/>
              </a:rPr>
              <a:t>1</a:t>
            </a:r>
            <a:r>
              <a:rPr lang="tr-TR" altLang="zh-TW" sz="2100" kern="0" baseline="-25000" dirty="0">
                <a:latin typeface="Times New Roman" pitchFamily="18" charset="0"/>
                <a:ea typeface="+mn-ea"/>
                <a:cs typeface="Times New Roman" pitchFamily="18" charset="0"/>
                <a:sym typeface="Symbol" pitchFamily="18" charset="2"/>
              </a:rPr>
              <a:t> </a:t>
            </a:r>
            <a:r>
              <a:rPr lang="tr-TR" altLang="zh-TW" sz="2100" kern="0" dirty="0">
                <a:latin typeface="Times New Roman" pitchFamily="18" charset="0"/>
                <a:ea typeface="+mn-ea"/>
                <a:cs typeface="Times New Roman" pitchFamily="18" charset="0"/>
                <a:sym typeface="Symbol" pitchFamily="18" charset="2"/>
              </a:rPr>
              <a:t>düğümünden oluşan bir ağaç</a:t>
            </a:r>
            <a:endParaRPr lang="en-US" altLang="zh-TW" sz="2100" kern="0" baseline="-25000" dirty="0">
              <a:latin typeface="Times New Roman" pitchFamily="18" charset="0"/>
              <a:ea typeface="+mn-ea"/>
              <a:cs typeface="Times New Roman" pitchFamily="18" charset="0"/>
              <a:sym typeface="Symbol" pitchFamily="18" charset="2"/>
            </a:endParaRPr>
          </a:p>
          <a:p>
            <a:pPr marL="342900" indent="-342900">
              <a:spcBef>
                <a:spcPct val="20000"/>
              </a:spcBef>
              <a:buClr>
                <a:schemeClr val="bg2"/>
              </a:buClr>
              <a:buSzPct val="75000"/>
              <a:buFont typeface="Wingdings" pitchFamily="2" charset="2"/>
              <a:buNone/>
              <a:defRPr/>
            </a:pPr>
            <a:r>
              <a:rPr lang="tr-TR" altLang="zh-TW" sz="2100" i="1" kern="0" dirty="0">
                <a:solidFill>
                  <a:srgbClr val="3333CC"/>
                </a:solidFill>
                <a:latin typeface="Times New Roman" pitchFamily="18" charset="0"/>
                <a:ea typeface="+mn-ea"/>
                <a:cs typeface="Times New Roman" pitchFamily="18" charset="0"/>
                <a:sym typeface="Symbol" pitchFamily="18" charset="2"/>
              </a:rPr>
              <a:t>Ziyaret et</a:t>
            </a:r>
            <a:r>
              <a:rPr lang="en-US" altLang="zh-TW" sz="2100" kern="0" dirty="0">
                <a:latin typeface="Times New Roman" pitchFamily="18" charset="0"/>
                <a:ea typeface="+mn-ea"/>
                <a:cs typeface="Times New Roman" pitchFamily="18" charset="0"/>
                <a:sym typeface="Symbol" pitchFamily="18" charset="2"/>
              </a:rPr>
              <a:t>(</a:t>
            </a:r>
            <a:r>
              <a:rPr lang="en-US" altLang="zh-TW" sz="2100" i="1" kern="0" dirty="0">
                <a:latin typeface="Times New Roman" pitchFamily="18" charset="0"/>
                <a:ea typeface="+mn-ea"/>
                <a:cs typeface="Times New Roman" pitchFamily="18" charset="0"/>
                <a:sym typeface="Symbol" pitchFamily="18" charset="2"/>
              </a:rPr>
              <a:t>v</a:t>
            </a:r>
            <a:r>
              <a:rPr lang="en-US" altLang="zh-TW" sz="2100" kern="0" baseline="-25000" dirty="0">
                <a:latin typeface="Times New Roman" pitchFamily="18" charset="0"/>
                <a:ea typeface="+mn-ea"/>
                <a:cs typeface="Times New Roman" pitchFamily="18" charset="0"/>
                <a:sym typeface="Symbol" pitchFamily="18" charset="2"/>
              </a:rPr>
              <a:t>1</a:t>
            </a:r>
            <a:r>
              <a:rPr lang="en-US" altLang="zh-TW" sz="2100" kern="0" dirty="0">
                <a:latin typeface="Times New Roman" pitchFamily="18" charset="0"/>
                <a:ea typeface="+mn-ea"/>
                <a:cs typeface="Times New Roman" pitchFamily="18" charset="0"/>
                <a:sym typeface="Symbol" pitchFamily="18" charset="2"/>
              </a:rPr>
              <a:t>)</a:t>
            </a:r>
            <a:endParaRPr lang="en-US" altLang="zh-TW" sz="2100" kern="0" dirty="0">
              <a:latin typeface="Times New Roman" pitchFamily="18" charset="0"/>
              <a:ea typeface="+mn-ea"/>
              <a:cs typeface="Times New Roman" pitchFamily="18" charset="0"/>
            </a:endParaRPr>
          </a:p>
          <a:p>
            <a:pPr marL="342900" indent="-342900">
              <a:spcBef>
                <a:spcPct val="20000"/>
              </a:spcBef>
              <a:buClr>
                <a:schemeClr val="bg2"/>
              </a:buClr>
              <a:buSzPct val="75000"/>
              <a:buFont typeface="Wingdings" pitchFamily="2" charset="2"/>
              <a:buNone/>
              <a:defRPr/>
            </a:pPr>
            <a:r>
              <a:rPr lang="tr-TR" altLang="zh-TW" sz="2100" b="1" kern="0" dirty="0">
                <a:latin typeface="Times New Roman" pitchFamily="18" charset="0"/>
                <a:cs typeface="Times New Roman" pitchFamily="18" charset="0"/>
              </a:rPr>
              <a:t>prosedür</a:t>
            </a:r>
            <a:r>
              <a:rPr lang="en-US" altLang="zh-TW" sz="2100" kern="0" dirty="0">
                <a:latin typeface="Times New Roman" pitchFamily="18" charset="0"/>
                <a:cs typeface="Times New Roman" pitchFamily="18" charset="0"/>
              </a:rPr>
              <a:t> </a:t>
            </a:r>
            <a:r>
              <a:rPr lang="tr-TR" altLang="zh-TW" sz="2100" i="1" kern="0" dirty="0">
                <a:solidFill>
                  <a:srgbClr val="3333CC"/>
                </a:solidFill>
                <a:latin typeface="Times New Roman" pitchFamily="18" charset="0"/>
                <a:cs typeface="Times New Roman" pitchFamily="18" charset="0"/>
                <a:sym typeface="Symbol" pitchFamily="18" charset="2"/>
              </a:rPr>
              <a:t>Ziyaret et</a:t>
            </a:r>
            <a:r>
              <a:rPr lang="en-US" altLang="zh-TW" sz="2100" kern="0" dirty="0">
                <a:latin typeface="Times New Roman" pitchFamily="18" charset="0"/>
                <a:ea typeface="+mn-ea"/>
                <a:cs typeface="Times New Roman" pitchFamily="18" charset="0"/>
                <a:sym typeface="Symbol" pitchFamily="18" charset="2"/>
              </a:rPr>
              <a:t>(</a:t>
            </a:r>
            <a:r>
              <a:rPr lang="en-US" altLang="zh-TW" sz="2100" i="1" kern="0" dirty="0">
                <a:latin typeface="Times New Roman" pitchFamily="18" charset="0"/>
                <a:ea typeface="+mn-ea"/>
                <a:cs typeface="Times New Roman" pitchFamily="18" charset="0"/>
                <a:sym typeface="Symbol" pitchFamily="18" charset="2"/>
              </a:rPr>
              <a:t>v</a:t>
            </a:r>
            <a:r>
              <a:rPr lang="en-US" altLang="zh-TW" sz="2100" kern="0" dirty="0">
                <a:latin typeface="Times New Roman" pitchFamily="18" charset="0"/>
                <a:ea typeface="+mn-ea"/>
                <a:cs typeface="Times New Roman" pitchFamily="18" charset="0"/>
                <a:sym typeface="Symbol" pitchFamily="18" charset="2"/>
              </a:rPr>
              <a:t>:</a:t>
            </a:r>
            <a:r>
              <a:rPr lang="en-US" altLang="zh-TW" sz="2100" i="1" kern="0" dirty="0">
                <a:latin typeface="Times New Roman" pitchFamily="18" charset="0"/>
                <a:ea typeface="+mn-ea"/>
                <a:cs typeface="Times New Roman" pitchFamily="18" charset="0"/>
                <a:sym typeface="Symbol" pitchFamily="18" charset="2"/>
              </a:rPr>
              <a:t> G</a:t>
            </a:r>
            <a:r>
              <a:rPr lang="tr-TR" altLang="zh-TW" sz="2100" kern="0" dirty="0">
                <a:latin typeface="Times New Roman" pitchFamily="18" charset="0"/>
                <a:ea typeface="+mn-ea"/>
                <a:cs typeface="Times New Roman" pitchFamily="18" charset="0"/>
                <a:sym typeface="Symbol" pitchFamily="18" charset="2"/>
              </a:rPr>
              <a:t>’nin düğümü</a:t>
            </a:r>
            <a:r>
              <a:rPr lang="en-US" altLang="zh-TW" sz="2100" kern="0" dirty="0">
                <a:latin typeface="Times New Roman" pitchFamily="18" charset="0"/>
                <a:ea typeface="+mn-ea"/>
                <a:cs typeface="Times New Roman" pitchFamily="18" charset="0"/>
                <a:sym typeface="Symbol" pitchFamily="18" charset="2"/>
              </a:rPr>
              <a:t>)</a:t>
            </a:r>
            <a:endParaRPr lang="en-US" altLang="zh-TW" sz="2100" i="1" kern="0" dirty="0">
              <a:latin typeface="Times New Roman" pitchFamily="18" charset="0"/>
              <a:ea typeface="+mn-ea"/>
              <a:cs typeface="Times New Roman" pitchFamily="18" charset="0"/>
              <a:sym typeface="Symbol" pitchFamily="18" charset="2"/>
            </a:endParaRPr>
          </a:p>
          <a:p>
            <a:pPr marL="342900" indent="-342900">
              <a:spcBef>
                <a:spcPct val="20000"/>
              </a:spcBef>
              <a:buClr>
                <a:schemeClr val="bg2"/>
              </a:buClr>
              <a:buSzPct val="75000"/>
              <a:buFont typeface="Wingdings" pitchFamily="2" charset="2"/>
              <a:buNone/>
              <a:defRPr/>
            </a:pPr>
            <a:r>
              <a:rPr lang="en-US" altLang="zh-TW" sz="2100" b="1" kern="0" dirty="0">
                <a:latin typeface="Times New Roman" pitchFamily="18" charset="0"/>
                <a:ea typeface="+mn-ea"/>
                <a:cs typeface="Times New Roman" pitchFamily="18" charset="0"/>
                <a:sym typeface="Symbol" pitchFamily="18" charset="2"/>
              </a:rPr>
              <a:t>for </a:t>
            </a:r>
            <a:r>
              <a:rPr lang="tr-TR" sz="2000" i="1" dirty="0"/>
              <a:t>v</a:t>
            </a:r>
            <a:r>
              <a:rPr lang="tr-TR" sz="2000" dirty="0"/>
              <a:t>’ye komşu olan ve henüz </a:t>
            </a:r>
            <a:r>
              <a:rPr lang="tr-TR" sz="2000" i="1" dirty="0"/>
              <a:t>T</a:t>
            </a:r>
            <a:r>
              <a:rPr lang="tr-TR" sz="2000" dirty="0"/>
              <a:t>’ de olmayan her bir w düğümü için </a:t>
            </a:r>
          </a:p>
          <a:p>
            <a:pPr marL="342900" indent="-342900">
              <a:spcBef>
                <a:spcPct val="20000"/>
              </a:spcBef>
              <a:buClr>
                <a:schemeClr val="bg2"/>
              </a:buClr>
              <a:buSzPct val="75000"/>
              <a:buFont typeface="Wingdings" pitchFamily="2" charset="2"/>
              <a:buNone/>
              <a:defRPr/>
            </a:pPr>
            <a:r>
              <a:rPr lang="tr-TR" altLang="zh-TW" sz="2100" b="1" kern="0" dirty="0">
                <a:latin typeface="Times New Roman" pitchFamily="18" charset="0"/>
                <a:ea typeface="+mn-ea"/>
                <a:cs typeface="Times New Roman" pitchFamily="18" charset="0"/>
                <a:sym typeface="Symbol" pitchFamily="18" charset="2"/>
              </a:rPr>
              <a:t>başla</a:t>
            </a:r>
            <a:endParaRPr lang="en-US" altLang="zh-TW" sz="2100" b="1" kern="0" dirty="0">
              <a:latin typeface="Times New Roman" pitchFamily="18" charset="0"/>
              <a:ea typeface="+mn-ea"/>
              <a:cs typeface="Times New Roman" pitchFamily="18" charset="0"/>
              <a:sym typeface="Symbol" pitchFamily="18" charset="2"/>
            </a:endParaRPr>
          </a:p>
          <a:p>
            <a:pPr marL="342900" indent="-342900">
              <a:spcBef>
                <a:spcPct val="20000"/>
              </a:spcBef>
              <a:buClr>
                <a:schemeClr val="bg2"/>
              </a:buClr>
              <a:buSzPct val="75000"/>
              <a:buFont typeface="Wingdings" pitchFamily="2" charset="2"/>
              <a:buNone/>
              <a:defRPr/>
            </a:pPr>
            <a:r>
              <a:rPr lang="en-US" altLang="zh-TW" sz="2100" i="1" kern="0" dirty="0">
                <a:latin typeface="Times New Roman" pitchFamily="18" charset="0"/>
                <a:ea typeface="+mn-ea"/>
                <a:cs typeface="Times New Roman" pitchFamily="18" charset="0"/>
                <a:sym typeface="Symbol" pitchFamily="18" charset="2"/>
              </a:rPr>
              <a:t> </a:t>
            </a:r>
            <a:r>
              <a:rPr lang="tr-TR" altLang="zh-TW" sz="2100" i="1" kern="0" dirty="0">
                <a:latin typeface="Times New Roman" pitchFamily="18" charset="0"/>
                <a:ea typeface="+mn-ea"/>
                <a:cs typeface="Times New Roman" pitchFamily="18" charset="0"/>
                <a:sym typeface="Symbol" pitchFamily="18" charset="2"/>
              </a:rPr>
              <a:t>    </a:t>
            </a:r>
            <a:r>
              <a:rPr lang="tr-TR" sz="2000" i="1" dirty="0"/>
              <a:t>w </a:t>
            </a:r>
            <a:r>
              <a:rPr lang="tr-TR" sz="2000" dirty="0"/>
              <a:t>düğümünü</a:t>
            </a:r>
            <a:r>
              <a:rPr lang="tr-TR" sz="2000" i="1" dirty="0"/>
              <a:t> </a:t>
            </a:r>
            <a:r>
              <a:rPr lang="tr-TR" sz="2000" dirty="0"/>
              <a:t>ve {v, w} kenarını </a:t>
            </a:r>
            <a:r>
              <a:rPr lang="tr-TR" sz="2000" i="1" dirty="0"/>
              <a:t>T’ye ekleyiniz</a:t>
            </a:r>
          </a:p>
          <a:p>
            <a:pPr marL="342900" indent="-342900">
              <a:spcBef>
                <a:spcPct val="20000"/>
              </a:spcBef>
              <a:buClr>
                <a:schemeClr val="bg2"/>
              </a:buClr>
              <a:buSzPct val="75000"/>
              <a:buFont typeface="Wingdings" pitchFamily="2" charset="2"/>
              <a:buNone/>
              <a:defRPr/>
            </a:pPr>
            <a:r>
              <a:rPr lang="en-US" altLang="zh-TW" sz="2100" i="1" kern="0" dirty="0">
                <a:latin typeface="Times New Roman" pitchFamily="18" charset="0"/>
                <a:ea typeface="+mn-ea"/>
                <a:cs typeface="Times New Roman" pitchFamily="18" charset="0"/>
                <a:sym typeface="Symbol" pitchFamily="18" charset="2"/>
              </a:rPr>
              <a:t>     </a:t>
            </a:r>
            <a:r>
              <a:rPr lang="en-US" altLang="zh-TW" sz="2100" i="1" kern="0" dirty="0">
                <a:solidFill>
                  <a:srgbClr val="3333CC"/>
                </a:solidFill>
                <a:latin typeface="Times New Roman" pitchFamily="18" charset="0"/>
                <a:ea typeface="+mn-ea"/>
                <a:cs typeface="Times New Roman" pitchFamily="18" charset="0"/>
                <a:sym typeface="Symbol" pitchFamily="18" charset="2"/>
              </a:rPr>
              <a:t>visit</a:t>
            </a:r>
            <a:r>
              <a:rPr lang="en-US" altLang="zh-TW" sz="2100" kern="0" dirty="0">
                <a:latin typeface="Times New Roman" pitchFamily="18" charset="0"/>
                <a:ea typeface="+mn-ea"/>
                <a:cs typeface="Times New Roman" pitchFamily="18" charset="0"/>
                <a:sym typeface="Symbol" pitchFamily="18" charset="2"/>
              </a:rPr>
              <a:t>(</a:t>
            </a:r>
            <a:r>
              <a:rPr lang="en-US" altLang="zh-TW" sz="2100" i="1" kern="0" dirty="0">
                <a:latin typeface="Times New Roman" pitchFamily="18" charset="0"/>
                <a:ea typeface="+mn-ea"/>
                <a:cs typeface="Times New Roman" pitchFamily="18" charset="0"/>
                <a:sym typeface="Symbol" pitchFamily="18" charset="2"/>
              </a:rPr>
              <a:t>w</a:t>
            </a:r>
            <a:r>
              <a:rPr lang="en-US" altLang="zh-TW" sz="2100" kern="0" dirty="0">
                <a:latin typeface="Times New Roman" pitchFamily="18" charset="0"/>
                <a:ea typeface="+mn-ea"/>
                <a:cs typeface="Times New Roman" pitchFamily="18" charset="0"/>
                <a:sym typeface="Symbol" pitchFamily="18" charset="2"/>
              </a:rPr>
              <a:t>)</a:t>
            </a:r>
            <a:endParaRPr lang="en-US" altLang="zh-TW" sz="2100" i="1" kern="0" dirty="0">
              <a:latin typeface="Times New Roman" pitchFamily="18" charset="0"/>
              <a:ea typeface="+mn-ea"/>
              <a:cs typeface="Times New Roman" pitchFamily="18" charset="0"/>
              <a:sym typeface="Symbol" pitchFamily="18" charset="2"/>
            </a:endParaRPr>
          </a:p>
          <a:p>
            <a:pPr marL="342900" indent="-342900">
              <a:spcBef>
                <a:spcPct val="20000"/>
              </a:spcBef>
              <a:buClr>
                <a:schemeClr val="bg2"/>
              </a:buClr>
              <a:buSzPct val="75000"/>
              <a:buFont typeface="Wingdings" pitchFamily="2" charset="2"/>
              <a:buNone/>
              <a:defRPr/>
            </a:pPr>
            <a:r>
              <a:rPr lang="tr-TR" altLang="zh-TW" sz="2100" b="1" kern="0" dirty="0">
                <a:latin typeface="Times New Roman" pitchFamily="18" charset="0"/>
                <a:ea typeface="+mn-ea"/>
                <a:cs typeface="Times New Roman" pitchFamily="18" charset="0"/>
              </a:rPr>
              <a:t>bitir</a:t>
            </a:r>
            <a:endParaRPr lang="zh-TW" altLang="en-US" sz="2100" kern="0" dirty="0">
              <a:latin typeface="Times New Roman" pitchFamily="18" charset="0"/>
              <a:ea typeface="+mn-ea"/>
              <a:cs typeface="Times New Roman" pitchFamily="18" charset="0"/>
            </a:endParaRPr>
          </a:p>
        </p:txBody>
      </p:sp>
      <p:sp>
        <p:nvSpPr>
          <p:cNvPr id="84995" name="Rectangle 2"/>
          <p:cNvSpPr>
            <a:spLocks noGrp="1" noChangeArrowheads="1"/>
          </p:cNvSpPr>
          <p:nvPr>
            <p:ph type="title"/>
          </p:nvPr>
        </p:nvSpPr>
        <p:spPr>
          <a:xfrm>
            <a:off x="381000" y="457200"/>
            <a:ext cx="8382000" cy="533400"/>
          </a:xfrm>
        </p:spPr>
        <p:txBody>
          <a:bodyPr/>
          <a:lstStyle/>
          <a:p>
            <a:pPr eaLnBrk="1" hangingPunct="1"/>
            <a:r>
              <a:rPr lang="en-US" altLang="zh-TW" sz="3200" b="1" smtClean="0">
                <a:solidFill>
                  <a:srgbClr val="0000CC"/>
                </a:solidFill>
              </a:rPr>
              <a:t>Algorit</a:t>
            </a:r>
            <a:r>
              <a:rPr lang="tr-TR" altLang="zh-TW" sz="3200" b="1" smtClean="0">
                <a:solidFill>
                  <a:srgbClr val="0000CC"/>
                </a:solidFill>
              </a:rPr>
              <a:t>ma</a:t>
            </a:r>
            <a:r>
              <a:rPr lang="en-US" altLang="zh-TW" sz="3200" b="1" smtClean="0">
                <a:solidFill>
                  <a:srgbClr val="0000CC"/>
                </a:solidFill>
              </a:rPr>
              <a:t> 1 </a:t>
            </a:r>
            <a:r>
              <a:rPr lang="en-US" altLang="zh-TW" sz="2400" smtClean="0"/>
              <a:t>(</a:t>
            </a:r>
            <a:r>
              <a:rPr lang="tr-TR" altLang="zh-TW" sz="2400" smtClean="0"/>
              <a:t>Derinlik-Öncelikli Arama</a:t>
            </a:r>
            <a:r>
              <a:rPr lang="en-US" altLang="zh-TW" sz="2400" smtClean="0"/>
              <a:t>) </a:t>
            </a:r>
          </a:p>
        </p:txBody>
      </p:sp>
      <p:sp>
        <p:nvSpPr>
          <p:cNvPr id="84996"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4878B905-C65C-4176-858B-03CC17073C66}" type="slidenum">
              <a:rPr kumimoji="0" lang="en-US" altLang="zh-TW" sz="1200" smtClean="0">
                <a:latin typeface="Times New Roman" panose="02020603050405020304" pitchFamily="18" charset="0"/>
              </a:rPr>
              <a:pPr>
                <a:spcBef>
                  <a:spcPct val="0"/>
                </a:spcBef>
                <a:buClrTx/>
                <a:buSzTx/>
                <a:buFontTx/>
                <a:buNone/>
              </a:pPr>
              <a:t>65</a:t>
            </a:fld>
            <a:endParaRPr kumimoji="0" lang="en-US" altLang="zh-TW" sz="1200" smtClean="0">
              <a:latin typeface="Times New Roman" panose="02020603050405020304" pitchFamily="18" charset="0"/>
            </a:endParaRPr>
          </a:p>
        </p:txBody>
      </p:sp>
      <p:sp>
        <p:nvSpPr>
          <p:cNvPr id="9"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4800" y="1219200"/>
            <a:ext cx="5029200" cy="1200150"/>
          </a:xfrm>
          <a:prstGeom prst="rect">
            <a:avLst/>
          </a:prstGeom>
        </p:spPr>
        <p:txBody>
          <a:bodyPr>
            <a:spAutoFit/>
          </a:bodyPr>
          <a:lstStyle/>
          <a:p>
            <a:pPr eaLnBrk="1" hangingPunct="1">
              <a:defRPr/>
            </a:pPr>
            <a:r>
              <a:rPr lang="tr-TR" altLang="zh-TW" sz="2400" b="1" kern="0" dirty="0">
                <a:solidFill>
                  <a:srgbClr val="008000"/>
                </a:solidFill>
                <a:latin typeface="Arial"/>
                <a:ea typeface="新細明體"/>
              </a:rPr>
              <a:t>Örnek </a:t>
            </a:r>
            <a:r>
              <a:rPr lang="en-US" altLang="zh-TW" sz="2400" b="1" kern="0" dirty="0">
                <a:solidFill>
                  <a:srgbClr val="008000"/>
                </a:solidFill>
                <a:latin typeface="Arial"/>
                <a:ea typeface="新細明體"/>
              </a:rPr>
              <a:t>5 </a:t>
            </a:r>
            <a:r>
              <a:rPr lang="tr-TR" sz="2400" dirty="0"/>
              <a:t>Genişlik-Öncelikli Arama</a:t>
            </a:r>
          </a:p>
          <a:p>
            <a:pPr eaLnBrk="1" hangingPunct="1">
              <a:defRPr/>
            </a:pPr>
            <a:r>
              <a:rPr lang="tr-TR" sz="2400" dirty="0"/>
              <a:t> kullanarak Şekil 9’daki çizgenin</a:t>
            </a:r>
          </a:p>
          <a:p>
            <a:pPr eaLnBrk="1" hangingPunct="1">
              <a:defRPr/>
            </a:pPr>
            <a:r>
              <a:rPr lang="tr-TR" sz="2400" dirty="0"/>
              <a:t> bir kapsayan ağacını bulunuz</a:t>
            </a:r>
            <a:endParaRPr lang="zh-TW" altLang="en-US" sz="1600" dirty="0">
              <a:latin typeface="Arial" charset="0"/>
            </a:endParaRPr>
          </a:p>
        </p:txBody>
      </p:sp>
      <p:sp>
        <p:nvSpPr>
          <p:cNvPr id="6" name="矩形 5"/>
          <p:cNvSpPr/>
          <p:nvPr/>
        </p:nvSpPr>
        <p:spPr>
          <a:xfrm>
            <a:off x="228600" y="3200400"/>
            <a:ext cx="6080125" cy="523875"/>
          </a:xfrm>
          <a:prstGeom prst="rect">
            <a:avLst/>
          </a:prstGeom>
        </p:spPr>
        <p:txBody>
          <a:bodyPr wrap="none">
            <a:spAutoFit/>
          </a:bodyPr>
          <a:lstStyle/>
          <a:p>
            <a:pPr eaLnBrk="1" hangingPunct="1">
              <a:defRPr/>
            </a:pPr>
            <a:r>
              <a:rPr lang="tr-TR" altLang="zh-TW" sz="2800" kern="0" dirty="0">
                <a:solidFill>
                  <a:srgbClr val="008000"/>
                </a:solidFill>
                <a:latin typeface="Arial"/>
                <a:ea typeface="新細明體"/>
              </a:rPr>
              <a:t>Çözüm </a:t>
            </a:r>
            <a:r>
              <a:rPr lang="en-US" altLang="zh-TW" sz="2400" kern="0" dirty="0">
                <a:latin typeface="Arial"/>
                <a:ea typeface="新細明體"/>
              </a:rPr>
              <a:t>(</a:t>
            </a:r>
            <a:r>
              <a:rPr lang="tr-TR" altLang="zh-TW" sz="2400" kern="0" dirty="0">
                <a:latin typeface="Arial"/>
                <a:ea typeface="新細明體"/>
              </a:rPr>
              <a:t>Rastgele bir </a:t>
            </a:r>
            <a:r>
              <a:rPr lang="tr-TR" altLang="zh-TW" sz="2400" i="1" kern="0" dirty="0">
                <a:latin typeface="Times New Roman" pitchFamily="18" charset="0"/>
                <a:ea typeface="新細明體"/>
                <a:cs typeface="Times New Roman" pitchFamily="18" charset="0"/>
              </a:rPr>
              <a:t>e </a:t>
            </a:r>
            <a:r>
              <a:rPr lang="tr-TR" altLang="zh-TW" sz="2400" kern="0" dirty="0">
                <a:latin typeface="Times New Roman" pitchFamily="18" charset="0"/>
                <a:ea typeface="新細明體"/>
                <a:cs typeface="Times New Roman" pitchFamily="18" charset="0"/>
              </a:rPr>
              <a:t>düğümü ile başlarız</a:t>
            </a:r>
            <a:r>
              <a:rPr lang="en-US" altLang="zh-TW" sz="2400" kern="0" dirty="0">
                <a:latin typeface="Arial"/>
                <a:ea typeface="新細明體"/>
              </a:rPr>
              <a:t>) </a:t>
            </a:r>
            <a:endParaRPr lang="zh-TW" altLang="en-US" sz="2400" kern="0" baseline="-25000" dirty="0">
              <a:latin typeface="Times New Roman" pitchFamily="18" charset="0"/>
              <a:ea typeface="新細明體"/>
              <a:cs typeface="Times New Roman" pitchFamily="18" charset="0"/>
            </a:endParaRPr>
          </a:p>
        </p:txBody>
      </p:sp>
      <p:sp>
        <p:nvSpPr>
          <p:cNvPr id="86020"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4833596F-C3DF-4D1D-A243-1CC4BC9313F6}" type="slidenum">
              <a:rPr kumimoji="0" lang="en-US" altLang="zh-TW" sz="1200" smtClean="0">
                <a:latin typeface="Times New Roman" panose="02020603050405020304" pitchFamily="18" charset="0"/>
              </a:rPr>
              <a:pPr>
                <a:spcBef>
                  <a:spcPct val="0"/>
                </a:spcBef>
                <a:buClrTx/>
                <a:buSzTx/>
                <a:buFontTx/>
                <a:buNone/>
              </a:pPr>
              <a:t>66</a:t>
            </a:fld>
            <a:endParaRPr kumimoji="0" lang="en-US" altLang="zh-TW" sz="1200" smtClean="0">
              <a:latin typeface="Times New Roman" panose="02020603050405020304" pitchFamily="18" charset="0"/>
            </a:endParaRPr>
          </a:p>
        </p:txBody>
      </p:sp>
      <p:sp>
        <p:nvSpPr>
          <p:cNvPr id="10" name="矩形 9"/>
          <p:cNvSpPr/>
          <p:nvPr/>
        </p:nvSpPr>
        <p:spPr>
          <a:xfrm>
            <a:off x="381000" y="533400"/>
            <a:ext cx="5476875" cy="523875"/>
          </a:xfrm>
          <a:prstGeom prst="rect">
            <a:avLst/>
          </a:prstGeom>
        </p:spPr>
        <p:txBody>
          <a:bodyPr wrap="none">
            <a:spAutoFit/>
          </a:bodyPr>
          <a:lstStyle/>
          <a:p>
            <a:pPr eaLnBrk="1" hangingPunct="1">
              <a:defRPr/>
            </a:pPr>
            <a:r>
              <a:rPr lang="tr-TR" altLang="zh-TW" sz="2800" b="1" u="sng" kern="0" dirty="0">
                <a:solidFill>
                  <a:srgbClr val="008000"/>
                </a:solidFill>
                <a:latin typeface="Arial"/>
                <a:ea typeface="新細明體"/>
              </a:rPr>
              <a:t>Genişlik-Öncelikli Arama </a:t>
            </a:r>
            <a:r>
              <a:rPr lang="en-US" altLang="zh-TW" sz="2800" b="1" u="sng" kern="0" dirty="0">
                <a:solidFill>
                  <a:srgbClr val="008000"/>
                </a:solidFill>
                <a:latin typeface="Arial"/>
                <a:ea typeface="新細明體"/>
              </a:rPr>
              <a:t>(BFS)</a:t>
            </a:r>
            <a:endParaRPr lang="zh-TW" altLang="en-US" sz="2800" b="1" u="sng" dirty="0">
              <a:solidFill>
                <a:srgbClr val="008000"/>
              </a:solidFill>
              <a:latin typeface="Arial" charset="0"/>
            </a:endParaRPr>
          </a:p>
        </p:txBody>
      </p:sp>
      <p:sp>
        <p:nvSpPr>
          <p:cNvPr id="86022" name="Dikdörtgen 10"/>
          <p:cNvSpPr>
            <a:spLocks noChangeArrowheads="1"/>
          </p:cNvSpPr>
          <p:nvPr/>
        </p:nvSpPr>
        <p:spPr bwMode="auto">
          <a:xfrm>
            <a:off x="6019800" y="3005138"/>
            <a:ext cx="23002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1400" b="1">
                <a:solidFill>
                  <a:srgbClr val="5B9BD5"/>
                </a:solidFill>
                <a:latin typeface="Calibri" panose="020F0502020204030204" pitchFamily="34" charset="0"/>
                <a:ea typeface="Calibri" panose="020F0502020204030204" pitchFamily="34" charset="0"/>
                <a:cs typeface="Times New Roman" panose="02020603050405020304" pitchFamily="18" charset="0"/>
              </a:rPr>
              <a:t>ŞEKİL 7 </a:t>
            </a:r>
            <a:r>
              <a:rPr lang="tr-TR" altLang="tr-TR" sz="1200">
                <a:ea typeface="Calibri" panose="020F0502020204030204" pitchFamily="34" charset="0"/>
                <a:cs typeface="Times New Roman" panose="02020603050405020304" pitchFamily="18" charset="0"/>
              </a:rPr>
              <a:t>Bir G Çizgesi</a:t>
            </a:r>
            <a:endParaRPr lang="tr-TR" altLang="tr-TR" sz="140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6023" name="Nesne 2"/>
          <p:cNvGraphicFramePr>
            <a:graphicFrameLocks noChangeAspect="1"/>
          </p:cNvGraphicFramePr>
          <p:nvPr/>
        </p:nvGraphicFramePr>
        <p:xfrm>
          <a:off x="5829300" y="517525"/>
          <a:ext cx="2490788" cy="2505075"/>
        </p:xfrm>
        <a:graphic>
          <a:graphicData uri="http://schemas.openxmlformats.org/presentationml/2006/ole">
            <mc:AlternateContent xmlns:mc="http://schemas.openxmlformats.org/markup-compatibility/2006">
              <mc:Choice xmlns:v="urn:schemas-microsoft-com:vml" Requires="v">
                <p:oleObj spid="_x0000_s86027" name="Visio" r:id="rId3" imgW="1257240" imgH="1266705" progId="Visio.Drawing.15">
                  <p:embed/>
                </p:oleObj>
              </mc:Choice>
              <mc:Fallback>
                <p:oleObj name="Visio" r:id="rId3" imgW="1257240" imgH="1266705" progId="Visio.Drawing.15">
                  <p:embed/>
                  <p:pic>
                    <p:nvPicPr>
                      <p:cNvPr id="0" name="Nesn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517525"/>
                        <a:ext cx="2490788"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24" name="Nesne 6"/>
          <p:cNvGraphicFramePr>
            <a:graphicFrameLocks noChangeAspect="1"/>
          </p:cNvGraphicFramePr>
          <p:nvPr/>
        </p:nvGraphicFramePr>
        <p:xfrm>
          <a:off x="333375" y="3868738"/>
          <a:ext cx="8407400" cy="2379662"/>
        </p:xfrm>
        <a:graphic>
          <a:graphicData uri="http://schemas.openxmlformats.org/presentationml/2006/ole">
            <mc:AlternateContent xmlns:mc="http://schemas.openxmlformats.org/markup-compatibility/2006">
              <mc:Choice xmlns:v="urn:schemas-microsoft-com:vml" Requires="v">
                <p:oleObj spid="_x0000_s86028" name="Visio" r:id="rId5" imgW="8096415" imgH="2285905" progId="Visio.Drawing.15">
                  <p:embed/>
                </p:oleObj>
              </mc:Choice>
              <mc:Fallback>
                <p:oleObj name="Visio" r:id="rId5" imgW="8096415" imgH="2285905" progId="Visio.Drawing.15">
                  <p:embed/>
                  <p:pic>
                    <p:nvPicPr>
                      <p:cNvPr id="0" name="Nesn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 y="3868738"/>
                        <a:ext cx="8407400"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5" name="Dikdörtgen 11"/>
          <p:cNvSpPr>
            <a:spLocks noChangeArrowheads="1"/>
          </p:cNvSpPr>
          <p:nvPr/>
        </p:nvSpPr>
        <p:spPr bwMode="auto">
          <a:xfrm>
            <a:off x="533400" y="5878513"/>
            <a:ext cx="4005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tr-TR" sz="1800" b="1">
                <a:solidFill>
                  <a:srgbClr val="0070C0"/>
                </a:solidFill>
                <a:latin typeface="Calibri" panose="020F0502020204030204" pitchFamily="34" charset="0"/>
                <a:ea typeface="Calibri" panose="020F0502020204030204" pitchFamily="34" charset="0"/>
                <a:cs typeface="Times New Roman" panose="02020603050405020304" pitchFamily="18" charset="0"/>
              </a:rPr>
              <a:t>ŞEKİL 8    </a:t>
            </a:r>
            <a:r>
              <a:rPr lang="tr-TR" altLang="tr-TR" sz="1800">
                <a:solidFill>
                  <a:srgbClr val="000000"/>
                </a:solidFill>
                <a:latin typeface="Calibri" panose="020F0502020204030204" pitchFamily="34" charset="0"/>
                <a:ea typeface="Calibri" panose="020F0502020204030204" pitchFamily="34" charset="0"/>
                <a:cs typeface="Times New Roman" panose="02020603050405020304" pitchFamily="18" charset="0"/>
              </a:rPr>
              <a:t>G </a:t>
            </a:r>
            <a:r>
              <a:rPr lang="tr-TR" altLang="tr-TR" sz="1800">
                <a:ea typeface="Calibri" panose="020F0502020204030204" pitchFamily="34" charset="0"/>
                <a:cs typeface="Times New Roman" panose="02020603050405020304" pitchFamily="18" charset="0"/>
              </a:rPr>
              <a:t>için</a:t>
            </a:r>
            <a:r>
              <a:rPr lang="tr-TR" altLang="tr-TR" sz="1800">
                <a:solidFill>
                  <a:srgbClr val="000000"/>
                </a:solidFill>
                <a:latin typeface="Calibri" panose="020F0502020204030204" pitchFamily="34" charset="0"/>
                <a:ea typeface="Calibri" panose="020F0502020204030204" pitchFamily="34" charset="0"/>
                <a:cs typeface="Times New Roman" panose="02020603050405020304" pitchFamily="18" charset="0"/>
              </a:rPr>
              <a:t> Genişlik-Öncelikli Arama.</a:t>
            </a:r>
            <a:endParaRPr lang="tr-TR" altLang="tr-TR" sz="1800"/>
          </a:p>
        </p:txBody>
      </p:sp>
      <p:sp>
        <p:nvSpPr>
          <p:cNvPr id="14"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內容版面配置區 5"/>
          <p:cNvSpPr>
            <a:spLocks noGrp="1" noRot="1" noChangeAspect="1" noMove="1" noResize="1" noEditPoints="1" noAdjustHandles="1" noChangeArrowheads="1" noChangeShapeType="1" noTextEdit="1"/>
          </p:cNvSpPr>
          <p:nvPr>
            <p:ph idx="1"/>
          </p:nvPr>
        </p:nvSpPr>
        <p:spPr>
          <a:xfrm>
            <a:off x="228600" y="990600"/>
            <a:ext cx="8763000" cy="5410200"/>
          </a:xfrm>
          <a:blipFill rotWithShape="0">
            <a:blip r:embed="rId3"/>
            <a:stretch>
              <a:fillRect l="-764" t="-675"/>
            </a:stretch>
          </a:blipFill>
          <a:ln>
            <a:solidFill>
              <a:srgbClr val="000000"/>
            </a:solidFill>
            <a:miter lim="800000"/>
            <a:headEnd/>
            <a:tailEnd/>
          </a:ln>
          <a:extLst/>
        </p:spPr>
        <p:txBody>
          <a:bodyPr/>
          <a:lstStyle/>
          <a:p>
            <a:pPr>
              <a:defRPr/>
            </a:pPr>
            <a:r>
              <a:rPr lang="tr-TR">
                <a:noFill/>
              </a:rPr>
              <a:t> </a:t>
            </a:r>
          </a:p>
        </p:txBody>
      </p:sp>
      <p:sp>
        <p:nvSpPr>
          <p:cNvPr id="87043" name="Rectangle 2"/>
          <p:cNvSpPr>
            <a:spLocks noGrp="1" noChangeArrowheads="1"/>
          </p:cNvSpPr>
          <p:nvPr>
            <p:ph type="title"/>
          </p:nvPr>
        </p:nvSpPr>
        <p:spPr>
          <a:xfrm>
            <a:off x="457200" y="457200"/>
            <a:ext cx="8382000" cy="533400"/>
          </a:xfrm>
        </p:spPr>
        <p:txBody>
          <a:bodyPr/>
          <a:lstStyle/>
          <a:p>
            <a:pPr eaLnBrk="1" hangingPunct="1"/>
            <a:r>
              <a:rPr lang="en-US" altLang="zh-TW" sz="3200" b="1" smtClean="0">
                <a:solidFill>
                  <a:srgbClr val="0000CC"/>
                </a:solidFill>
              </a:rPr>
              <a:t>Algorit</a:t>
            </a:r>
            <a:r>
              <a:rPr lang="tr-TR" altLang="zh-TW" sz="3200" b="1" smtClean="0">
                <a:solidFill>
                  <a:srgbClr val="0000CC"/>
                </a:solidFill>
              </a:rPr>
              <a:t>ma</a:t>
            </a:r>
            <a:r>
              <a:rPr lang="en-US" altLang="zh-TW" sz="3200" b="1" smtClean="0">
                <a:solidFill>
                  <a:srgbClr val="0000CC"/>
                </a:solidFill>
              </a:rPr>
              <a:t> 2 </a:t>
            </a:r>
            <a:r>
              <a:rPr lang="en-US" altLang="zh-TW" sz="2400" smtClean="0"/>
              <a:t>(</a:t>
            </a:r>
            <a:r>
              <a:rPr lang="tr-TR" altLang="zh-TW" sz="2400" smtClean="0"/>
              <a:t>Genişlik-Öncelikli Arama</a:t>
            </a:r>
            <a:r>
              <a:rPr lang="en-US" altLang="zh-TW" sz="2400" smtClean="0"/>
              <a:t>) </a:t>
            </a:r>
          </a:p>
        </p:txBody>
      </p:sp>
      <p:sp>
        <p:nvSpPr>
          <p:cNvPr id="87044" name="投影片編號版面配置區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C643D38D-E473-4DD0-B802-0CBDAB2C2272}" type="slidenum">
              <a:rPr kumimoji="0" lang="en-US" altLang="zh-TW" sz="1200" smtClean="0">
                <a:latin typeface="Times New Roman" panose="02020603050405020304" pitchFamily="18" charset="0"/>
              </a:rPr>
              <a:pPr>
                <a:spcBef>
                  <a:spcPct val="0"/>
                </a:spcBef>
                <a:buClrTx/>
                <a:buSzTx/>
                <a:buFontTx/>
                <a:buNone/>
              </a:pPr>
              <a:t>67</a:t>
            </a:fld>
            <a:endParaRPr kumimoji="0" lang="en-US" altLang="zh-TW" sz="1200" smtClean="0">
              <a:latin typeface="Times New Roman" panose="02020603050405020304" pitchFamily="18" charset="0"/>
            </a:endParaRPr>
          </a:p>
        </p:txBody>
      </p:sp>
      <p:sp>
        <p:nvSpPr>
          <p:cNvPr id="6"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04800" y="1143000"/>
            <a:ext cx="8672513" cy="830263"/>
          </a:xfrm>
          <a:prstGeom prst="rect">
            <a:avLst/>
          </a:prstGeom>
        </p:spPr>
        <p:txBody>
          <a:bodyPr wrap="none">
            <a:spAutoFit/>
          </a:bodyPr>
          <a:lstStyle/>
          <a:p>
            <a:pPr eaLnBrk="1" hangingPunct="1">
              <a:defRPr/>
            </a:pPr>
            <a:r>
              <a:rPr lang="tr-TR" sz="2400" dirty="0"/>
              <a:t>Sadece tüm olası çözümlerin tam kapsamlı araması yapılarak </a:t>
            </a:r>
          </a:p>
          <a:p>
            <a:pPr eaLnBrk="1" hangingPunct="1">
              <a:defRPr/>
            </a:pPr>
            <a:r>
              <a:rPr lang="tr-TR" sz="2400" dirty="0"/>
              <a:t>çözülebilecek problemler vardır.</a:t>
            </a:r>
            <a:endParaRPr lang="zh-TW" altLang="en-US" sz="2400" kern="0" baseline="-25000" dirty="0">
              <a:latin typeface="Times New Roman" pitchFamily="18" charset="0"/>
              <a:ea typeface="新細明體"/>
              <a:cs typeface="Times New Roman" pitchFamily="18" charset="0"/>
            </a:endParaRPr>
          </a:p>
        </p:txBody>
      </p:sp>
      <p:sp>
        <p:nvSpPr>
          <p:cNvPr id="89091"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DFA22C5B-C005-48C3-925F-27B956F4A1F1}" type="slidenum">
              <a:rPr kumimoji="0" lang="en-US" altLang="zh-TW" sz="1200" smtClean="0">
                <a:latin typeface="Times New Roman" panose="02020603050405020304" pitchFamily="18" charset="0"/>
              </a:rPr>
              <a:pPr>
                <a:spcBef>
                  <a:spcPct val="0"/>
                </a:spcBef>
                <a:buClrTx/>
                <a:buSzTx/>
                <a:buFontTx/>
                <a:buNone/>
              </a:pPr>
              <a:t>68</a:t>
            </a:fld>
            <a:endParaRPr kumimoji="0" lang="en-US" altLang="zh-TW" sz="1200" smtClean="0">
              <a:latin typeface="Times New Roman" panose="02020603050405020304" pitchFamily="18" charset="0"/>
            </a:endParaRPr>
          </a:p>
        </p:txBody>
      </p:sp>
      <p:sp>
        <p:nvSpPr>
          <p:cNvPr id="10" name="矩形 9"/>
          <p:cNvSpPr/>
          <p:nvPr/>
        </p:nvSpPr>
        <p:spPr>
          <a:xfrm>
            <a:off x="304800" y="533400"/>
            <a:ext cx="4854575" cy="523875"/>
          </a:xfrm>
          <a:prstGeom prst="rect">
            <a:avLst/>
          </a:prstGeom>
        </p:spPr>
        <p:txBody>
          <a:bodyPr wrap="none">
            <a:spAutoFit/>
          </a:bodyPr>
          <a:lstStyle/>
          <a:p>
            <a:pPr eaLnBrk="1" hangingPunct="1">
              <a:defRPr/>
            </a:pPr>
            <a:r>
              <a:rPr lang="tr-TR" altLang="zh-TW" sz="2800" b="1" u="sng" kern="0" dirty="0">
                <a:solidFill>
                  <a:srgbClr val="008000"/>
                </a:solidFill>
                <a:latin typeface="Arial"/>
                <a:ea typeface="新細明體"/>
              </a:rPr>
              <a:t>Geri İz Sürme Uygulamaları</a:t>
            </a:r>
            <a:endParaRPr lang="zh-TW" altLang="en-US" sz="2800" b="1" u="sng" dirty="0">
              <a:solidFill>
                <a:srgbClr val="008000"/>
              </a:solidFill>
              <a:latin typeface="Arial" charset="0"/>
            </a:endParaRPr>
          </a:p>
        </p:txBody>
      </p:sp>
      <p:sp>
        <p:nvSpPr>
          <p:cNvPr id="11" name="矩形 10"/>
          <p:cNvSpPr/>
          <p:nvPr/>
        </p:nvSpPr>
        <p:spPr>
          <a:xfrm>
            <a:off x="304800" y="2057400"/>
            <a:ext cx="8966200" cy="1200150"/>
          </a:xfrm>
          <a:prstGeom prst="rect">
            <a:avLst/>
          </a:prstGeom>
        </p:spPr>
        <p:txBody>
          <a:bodyPr wrap="none">
            <a:spAutoFit/>
          </a:bodyPr>
          <a:lstStyle/>
          <a:p>
            <a:pPr eaLnBrk="1" hangingPunct="1">
              <a:defRPr/>
            </a:pPr>
            <a:r>
              <a:rPr lang="tr-TR" sz="2400" dirty="0"/>
              <a:t>Çözüm için sistemli arama yapmanın bir yolu, her </a:t>
            </a:r>
          </a:p>
          <a:p>
            <a:pPr eaLnBrk="1" hangingPunct="1">
              <a:defRPr/>
            </a:pPr>
            <a:r>
              <a:rPr lang="tr-TR" sz="2400" dirty="0"/>
              <a:t>iç düğümü bir kararı ve her yaprağı olası bir çözümü temsil eden</a:t>
            </a:r>
          </a:p>
          <a:p>
            <a:pPr eaLnBrk="1" hangingPunct="1">
              <a:defRPr/>
            </a:pPr>
            <a:r>
              <a:rPr lang="tr-TR" sz="2400" dirty="0"/>
              <a:t> bir </a:t>
            </a:r>
            <a:r>
              <a:rPr lang="tr-TR" sz="2400" kern="0" dirty="0">
                <a:solidFill>
                  <a:srgbClr val="3333CC"/>
                </a:solidFill>
                <a:latin typeface="Arial"/>
                <a:ea typeface="新細明體"/>
              </a:rPr>
              <a:t>karar ağacı </a:t>
            </a:r>
            <a:r>
              <a:rPr lang="tr-TR" sz="2400" dirty="0"/>
              <a:t>kullanmaktır</a:t>
            </a:r>
            <a:r>
              <a:rPr lang="en-US" altLang="zh-TW" sz="2400" kern="0" dirty="0">
                <a:latin typeface="Arial"/>
                <a:ea typeface="新細明體"/>
              </a:rPr>
              <a:t>. </a:t>
            </a:r>
            <a:endParaRPr lang="zh-TW" altLang="en-US" sz="2400" kern="0" baseline="-25000" dirty="0">
              <a:latin typeface="Times New Roman" pitchFamily="18" charset="0"/>
              <a:ea typeface="新細明體"/>
              <a:cs typeface="Times New Roman" pitchFamily="18" charset="0"/>
            </a:endParaRPr>
          </a:p>
        </p:txBody>
      </p:sp>
      <p:sp>
        <p:nvSpPr>
          <p:cNvPr id="12" name="矩形 11"/>
          <p:cNvSpPr>
            <a:spLocks noChangeArrowheads="1"/>
          </p:cNvSpPr>
          <p:nvPr/>
        </p:nvSpPr>
        <p:spPr bwMode="auto">
          <a:xfrm>
            <a:off x="423863" y="3878263"/>
            <a:ext cx="8355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tr-TR" sz="2400"/>
              <a:t>Geri iz sürme ile bir çözüm bulmak için, ilk olarak mümkün </a:t>
            </a:r>
          </a:p>
          <a:p>
            <a:pPr eaLnBrk="1" hangingPunct="1">
              <a:spcBef>
                <a:spcPct val="0"/>
              </a:spcBef>
              <a:buClrTx/>
              <a:buSzTx/>
              <a:buFontTx/>
              <a:buNone/>
            </a:pPr>
            <a:r>
              <a:rPr lang="tr-TR" altLang="tr-TR" sz="2400"/>
              <a:t>olduğu sürece bir çözüme ulaşma girişiminde bulunacak bir </a:t>
            </a:r>
          </a:p>
          <a:p>
            <a:pPr eaLnBrk="1" hangingPunct="1">
              <a:spcBef>
                <a:spcPct val="0"/>
              </a:spcBef>
              <a:buClrTx/>
              <a:buSzTx/>
              <a:buFontTx/>
              <a:buNone/>
            </a:pPr>
            <a:r>
              <a:rPr lang="tr-TR" altLang="tr-TR" sz="2400"/>
              <a:t>kararlar dizisi oluşturunuz.</a:t>
            </a:r>
            <a:endParaRPr lang="zh-TW" altLang="en-US" sz="2400" baseline="-25000">
              <a:latin typeface="Times New Roman" panose="02020603050405020304" pitchFamily="18" charset="0"/>
              <a:cs typeface="Times New Roman" panose="02020603050405020304" pitchFamily="18" charset="0"/>
            </a:endParaRPr>
          </a:p>
        </p:txBody>
      </p:sp>
      <p:sp>
        <p:nvSpPr>
          <p:cNvPr id="7"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投影片編號版面配置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FADC4D79-98B7-44FC-A53C-386A3273EB52}" type="slidenum">
              <a:rPr kumimoji="0" lang="en-US" altLang="zh-TW" sz="1200" smtClean="0">
                <a:latin typeface="Times New Roman" panose="02020603050405020304" pitchFamily="18" charset="0"/>
              </a:rPr>
              <a:pPr>
                <a:spcBef>
                  <a:spcPct val="0"/>
                </a:spcBef>
                <a:buClrTx/>
                <a:buSzTx/>
                <a:buFontTx/>
                <a:buNone/>
              </a:pPr>
              <a:t>69</a:t>
            </a:fld>
            <a:endParaRPr kumimoji="0" lang="en-US" altLang="zh-TW" sz="1200" smtClean="0">
              <a:latin typeface="Times New Roman" panose="02020603050405020304" pitchFamily="18" charset="0"/>
            </a:endParaRPr>
          </a:p>
        </p:txBody>
      </p:sp>
      <p:sp>
        <p:nvSpPr>
          <p:cNvPr id="3" name="矩形 2"/>
          <p:cNvSpPr/>
          <p:nvPr/>
        </p:nvSpPr>
        <p:spPr>
          <a:xfrm>
            <a:off x="304800" y="533400"/>
            <a:ext cx="8610600" cy="1200150"/>
          </a:xfrm>
          <a:prstGeom prst="rect">
            <a:avLst/>
          </a:prstGeom>
        </p:spPr>
        <p:txBody>
          <a:bodyPr>
            <a:spAutoFit/>
          </a:bodyPr>
          <a:lstStyle/>
          <a:p>
            <a:pPr eaLnBrk="1" hangingPunct="1">
              <a:defRPr/>
            </a:pPr>
            <a:r>
              <a:rPr lang="tr-TR" altLang="zh-TW" sz="2400" b="1" kern="0" dirty="0">
                <a:solidFill>
                  <a:srgbClr val="008000"/>
                </a:solidFill>
                <a:latin typeface="Arial"/>
                <a:ea typeface="新細明體"/>
              </a:rPr>
              <a:t>Örnek </a:t>
            </a:r>
            <a:r>
              <a:rPr lang="en-US" altLang="zh-TW" sz="2400" b="1" kern="0" dirty="0">
                <a:solidFill>
                  <a:srgbClr val="008000"/>
                </a:solidFill>
                <a:latin typeface="Arial"/>
                <a:ea typeface="新細明體"/>
              </a:rPr>
              <a:t>6 </a:t>
            </a:r>
            <a:r>
              <a:rPr lang="tr-TR" sz="2400" b="1" dirty="0"/>
              <a:t>Çizge Renklendirmesi (Boyama) </a:t>
            </a:r>
            <a:r>
              <a:rPr lang="tr-TR" sz="2400" dirty="0"/>
              <a:t>Bir çizgenin</a:t>
            </a:r>
          </a:p>
          <a:p>
            <a:pPr eaLnBrk="1" hangingPunct="1">
              <a:defRPr/>
            </a:pPr>
            <a:r>
              <a:rPr lang="tr-TR" sz="2400" dirty="0"/>
              <a:t> </a:t>
            </a:r>
            <a:r>
              <a:rPr lang="tr-TR" sz="2400" i="1" dirty="0"/>
              <a:t>n</a:t>
            </a:r>
            <a:r>
              <a:rPr lang="tr-TR" sz="2400" dirty="0"/>
              <a:t> renk ile boyanıp boyanamayacağına karar vermek için geri iz sürme nasıl kullanılabilir?</a:t>
            </a:r>
            <a:endParaRPr lang="zh-TW" altLang="en-US" sz="1600" dirty="0">
              <a:latin typeface="Arial" charset="0"/>
            </a:endParaRPr>
          </a:p>
        </p:txBody>
      </p:sp>
      <p:sp>
        <p:nvSpPr>
          <p:cNvPr id="7" name="矩形 6"/>
          <p:cNvSpPr/>
          <p:nvPr/>
        </p:nvSpPr>
        <p:spPr bwMode="auto">
          <a:xfrm>
            <a:off x="609600" y="2667000"/>
            <a:ext cx="21336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pic>
        <p:nvPicPr>
          <p:cNvPr id="90117" name="Picture 3" descr="10_4_11"/>
          <p:cNvPicPr>
            <a:picLocks noChangeAspect="1" noChangeArrowheads="1"/>
          </p:cNvPicPr>
          <p:nvPr/>
        </p:nvPicPr>
        <p:blipFill>
          <a:blip r:embed="rId3">
            <a:extLst>
              <a:ext uri="{28A0092B-C50C-407E-A947-70E740481C1C}">
                <a14:useLocalDpi xmlns:a14="http://schemas.microsoft.com/office/drawing/2010/main" val="0"/>
              </a:ext>
            </a:extLst>
          </a:blip>
          <a:srcRect b="-12000"/>
          <a:stretch>
            <a:fillRect/>
          </a:stretch>
        </p:blipFill>
        <p:spPr bwMode="auto">
          <a:xfrm>
            <a:off x="381000" y="2057400"/>
            <a:ext cx="23590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819400" y="1905000"/>
            <a:ext cx="1323975" cy="523875"/>
          </a:xfrm>
          <a:prstGeom prst="rect">
            <a:avLst/>
          </a:prstGeom>
        </p:spPr>
        <p:txBody>
          <a:bodyPr wrap="none">
            <a:spAutoFit/>
          </a:bodyPr>
          <a:lstStyle/>
          <a:p>
            <a:pPr eaLnBrk="1" hangingPunct="1">
              <a:defRPr/>
            </a:pPr>
            <a:r>
              <a:rPr lang="tr-TR" altLang="zh-TW" sz="2800" kern="0" dirty="0">
                <a:solidFill>
                  <a:srgbClr val="008000"/>
                </a:solidFill>
                <a:latin typeface="Arial"/>
                <a:ea typeface="新細明體"/>
              </a:rPr>
              <a:t>Çözüm</a:t>
            </a:r>
            <a:endParaRPr lang="zh-TW" altLang="en-US" dirty="0">
              <a:latin typeface="Arial" charset="0"/>
            </a:endParaRPr>
          </a:p>
        </p:txBody>
      </p:sp>
      <p:graphicFrame>
        <p:nvGraphicFramePr>
          <p:cNvPr id="90119" name="Nesne 4"/>
          <p:cNvGraphicFramePr>
            <a:graphicFrameLocks noChangeAspect="1"/>
          </p:cNvGraphicFramePr>
          <p:nvPr/>
        </p:nvGraphicFramePr>
        <p:xfrm>
          <a:off x="2063750" y="2286000"/>
          <a:ext cx="7080250" cy="2771775"/>
        </p:xfrm>
        <a:graphic>
          <a:graphicData uri="http://schemas.openxmlformats.org/presentationml/2006/ole">
            <mc:AlternateContent xmlns:mc="http://schemas.openxmlformats.org/markup-compatibility/2006">
              <mc:Choice xmlns:v="urn:schemas-microsoft-com:vml" Requires="v">
                <p:oleObj spid="_x0000_s90121" name="Visio" r:id="rId4" imgW="6600889" imgH="2581166" progId="Visio.Drawing.15">
                  <p:embed/>
                </p:oleObj>
              </mc:Choice>
              <mc:Fallback>
                <p:oleObj name="Visio" r:id="rId4" imgW="6600889" imgH="2581166" progId="Visio.Drawing.15">
                  <p:embed/>
                  <p:pic>
                    <p:nvPicPr>
                      <p:cNvPr id="0" name="Nesn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0" y="2286000"/>
                        <a:ext cx="708025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1066800"/>
            <a:ext cx="8763000" cy="3429000"/>
          </a:xfrm>
        </p:spPr>
        <p:txBody>
          <a:bodyPr/>
          <a:lstStyle/>
          <a:p>
            <a:pPr eaLnBrk="1" hangingPunct="1"/>
            <a:r>
              <a:rPr lang="tr-TR" altLang="zh-TW" sz="2800" b="1" smtClean="0">
                <a:solidFill>
                  <a:srgbClr val="008000"/>
                </a:solidFill>
              </a:rPr>
              <a:t>       </a:t>
            </a:r>
            <a:r>
              <a:rPr lang="en-US" altLang="zh-TW" sz="2800" b="1" smtClean="0">
                <a:solidFill>
                  <a:srgbClr val="008000"/>
                </a:solidFill>
              </a:rPr>
              <a:t>              </a:t>
            </a:r>
            <a:r>
              <a:rPr lang="en-US" altLang="zh-TW" sz="2800" i="1" smtClean="0">
                <a:latin typeface="Times New Roman" panose="02020603050405020304" pitchFamily="18" charset="0"/>
                <a:cs typeface="Times New Roman" panose="02020603050405020304" pitchFamily="18" charset="0"/>
              </a:rPr>
              <a:t>a</a:t>
            </a:r>
            <a:r>
              <a:rPr lang="tr-TR" altLang="zh-TW" sz="2800" smtClean="0"/>
              <a:t>, </a:t>
            </a:r>
            <a:r>
              <a:rPr lang="en-US" altLang="zh-TW" sz="2800" i="1" smtClean="0">
                <a:latin typeface="Times New Roman" panose="02020603050405020304" pitchFamily="18" charset="0"/>
                <a:cs typeface="Times New Roman" panose="02020603050405020304" pitchFamily="18" charset="0"/>
              </a:rPr>
              <a:t>b</a:t>
            </a:r>
            <a:r>
              <a:rPr lang="tr-TR" altLang="zh-TW" sz="2800" smtClean="0">
                <a:latin typeface="Times New Roman" panose="02020603050405020304" pitchFamily="18" charset="0"/>
                <a:cs typeface="Times New Roman" panose="02020603050405020304" pitchFamily="18" charset="0"/>
              </a:rPr>
              <a:t>’nin</a:t>
            </a:r>
            <a:r>
              <a:rPr lang="tr-TR" altLang="zh-TW" sz="2800" i="1" smtClean="0">
                <a:latin typeface="Times New Roman" panose="02020603050405020304" pitchFamily="18" charset="0"/>
                <a:cs typeface="Times New Roman" panose="02020603050405020304" pitchFamily="18" charset="0"/>
              </a:rPr>
              <a:t> </a:t>
            </a:r>
            <a:r>
              <a:rPr lang="tr-TR" altLang="zh-TW" sz="2800" smtClean="0">
                <a:solidFill>
                  <a:srgbClr val="3333CC"/>
                </a:solidFill>
              </a:rPr>
              <a:t>ebeveyni</a:t>
            </a:r>
            <a:r>
              <a:rPr lang="en-US" altLang="zh-TW" sz="2800" i="1" smtClean="0">
                <a:latin typeface="Times New Roman" panose="02020603050405020304" pitchFamily="18" charset="0"/>
                <a:cs typeface="Times New Roman" panose="02020603050405020304" pitchFamily="18" charset="0"/>
              </a:rPr>
              <a:t>, </a:t>
            </a:r>
            <a:r>
              <a:rPr lang="tr-TR" altLang="zh-TW" sz="2800" i="1" smtClean="0">
                <a:latin typeface="Times New Roman" panose="02020603050405020304" pitchFamily="18" charset="0"/>
                <a:cs typeface="Times New Roman" panose="02020603050405020304" pitchFamily="18" charset="0"/>
              </a:rPr>
              <a:t>b</a:t>
            </a:r>
            <a:r>
              <a:rPr lang="tr-TR" altLang="zh-TW" sz="2800" smtClean="0"/>
              <a:t>, </a:t>
            </a:r>
            <a:r>
              <a:rPr lang="tr-TR" altLang="zh-TW" sz="2800" i="1" smtClean="0">
                <a:latin typeface="Times New Roman" panose="02020603050405020304" pitchFamily="18" charset="0"/>
                <a:cs typeface="Times New Roman" panose="02020603050405020304" pitchFamily="18" charset="0"/>
              </a:rPr>
              <a:t>a</a:t>
            </a:r>
            <a:r>
              <a:rPr lang="tr-TR" altLang="zh-TW" sz="2800" smtClean="0">
                <a:latin typeface="Times New Roman" panose="02020603050405020304" pitchFamily="18" charset="0"/>
                <a:cs typeface="Times New Roman" panose="02020603050405020304" pitchFamily="18" charset="0"/>
              </a:rPr>
              <a:t>’nın</a:t>
            </a:r>
            <a:r>
              <a:rPr lang="tr-TR" altLang="zh-TW" sz="2800" i="1" smtClean="0">
                <a:latin typeface="Times New Roman" panose="02020603050405020304" pitchFamily="18" charset="0"/>
                <a:cs typeface="Times New Roman" panose="02020603050405020304" pitchFamily="18" charset="0"/>
              </a:rPr>
              <a:t> </a:t>
            </a:r>
            <a:r>
              <a:rPr lang="tr-TR" altLang="zh-TW" sz="2800" smtClean="0">
                <a:solidFill>
                  <a:srgbClr val="3333CC"/>
                </a:solidFill>
              </a:rPr>
              <a:t>çocuğu</a:t>
            </a:r>
            <a:r>
              <a:rPr lang="en-US" altLang="zh-TW" sz="2800" smtClean="0">
                <a:latin typeface="Times New Roman" panose="02020603050405020304" pitchFamily="18" charset="0"/>
                <a:cs typeface="Times New Roman" panose="02020603050405020304" pitchFamily="18" charset="0"/>
              </a:rPr>
              <a:t>,</a:t>
            </a:r>
            <a:r>
              <a:rPr lang="en-US" altLang="zh-TW" sz="2800" i="1" smtClean="0">
                <a:latin typeface="Times New Roman" panose="02020603050405020304" pitchFamily="18" charset="0"/>
                <a:cs typeface="Times New Roman" panose="02020603050405020304" pitchFamily="18" charset="0"/>
              </a:rPr>
              <a:t> </a:t>
            </a:r>
            <a:br>
              <a:rPr lang="en-US" altLang="zh-TW" sz="2800" i="1" smtClean="0">
                <a:latin typeface="Times New Roman" panose="02020603050405020304" pitchFamily="18" charset="0"/>
                <a:cs typeface="Times New Roman" panose="02020603050405020304" pitchFamily="18" charset="0"/>
              </a:rPr>
            </a:br>
            <a:r>
              <a:rPr lang="en-US" altLang="zh-TW" sz="2800" i="1" smtClean="0">
                <a:latin typeface="Times New Roman" panose="02020603050405020304" pitchFamily="18" charset="0"/>
                <a:cs typeface="Times New Roman" panose="02020603050405020304" pitchFamily="18" charset="0"/>
              </a:rPr>
              <a:t>                       c, d, e  </a:t>
            </a:r>
            <a:r>
              <a:rPr lang="tr-TR" altLang="zh-TW" sz="2800" smtClean="0">
                <a:solidFill>
                  <a:srgbClr val="3333CC"/>
                </a:solidFill>
              </a:rPr>
              <a:t>kardeşler</a:t>
            </a:r>
            <a:r>
              <a:rPr lang="en-US" altLang="zh-TW" sz="2800" smtClean="0">
                <a:latin typeface="Times New Roman" panose="02020603050405020304" pitchFamily="18" charset="0"/>
                <a:cs typeface="Times New Roman" panose="02020603050405020304" pitchFamily="18" charset="0"/>
              </a:rPr>
              <a:t>,</a:t>
            </a:r>
            <a:r>
              <a:rPr lang="en-US" altLang="zh-TW" sz="2800" i="1" smtClean="0">
                <a:latin typeface="Times New Roman" panose="02020603050405020304" pitchFamily="18" charset="0"/>
                <a:cs typeface="Times New Roman" panose="02020603050405020304" pitchFamily="18" charset="0"/>
              </a:rPr>
              <a:t> </a:t>
            </a:r>
            <a:br>
              <a:rPr lang="en-US" altLang="zh-TW" sz="2800" i="1" smtClean="0">
                <a:latin typeface="Times New Roman" panose="02020603050405020304" pitchFamily="18" charset="0"/>
                <a:cs typeface="Times New Roman" panose="02020603050405020304" pitchFamily="18" charset="0"/>
              </a:rPr>
            </a:br>
            <a:r>
              <a:rPr lang="en-US" altLang="zh-TW" sz="2800" i="1" smtClean="0">
                <a:latin typeface="Times New Roman" panose="02020603050405020304" pitchFamily="18" charset="0"/>
                <a:cs typeface="Times New Roman" panose="02020603050405020304" pitchFamily="18" charset="0"/>
              </a:rPr>
              <a:t>                       a, b</a:t>
            </a:r>
            <a:r>
              <a:rPr lang="tr-TR" altLang="zh-TW" sz="2800" i="1" smtClean="0">
                <a:latin typeface="Times New Roman" panose="02020603050405020304" pitchFamily="18" charset="0"/>
                <a:cs typeface="Times New Roman" panose="02020603050405020304" pitchFamily="18" charset="0"/>
              </a:rPr>
              <a:t> ve </a:t>
            </a:r>
            <a:r>
              <a:rPr lang="en-US" altLang="zh-TW" sz="2800" i="1" smtClean="0">
                <a:latin typeface="Times New Roman" panose="02020603050405020304" pitchFamily="18" charset="0"/>
                <a:cs typeface="Times New Roman" panose="02020603050405020304" pitchFamily="18" charset="0"/>
              </a:rPr>
              <a:t>d</a:t>
            </a:r>
            <a:r>
              <a:rPr lang="tr-TR" altLang="zh-TW" sz="2800" i="1" smtClean="0">
                <a:latin typeface="Times New Roman" panose="02020603050405020304" pitchFamily="18" charset="0"/>
                <a:cs typeface="Times New Roman" panose="02020603050405020304" pitchFamily="18" charset="0"/>
              </a:rPr>
              <a:t>  </a:t>
            </a:r>
            <a:r>
              <a:rPr lang="en-US" altLang="zh-TW" sz="2800" i="1" smtClean="0">
                <a:latin typeface="Times New Roman" panose="02020603050405020304" pitchFamily="18" charset="0"/>
                <a:cs typeface="Times New Roman" panose="02020603050405020304" pitchFamily="18" charset="0"/>
              </a:rPr>
              <a:t>f</a:t>
            </a:r>
            <a:r>
              <a:rPr lang="tr-TR" altLang="zh-TW" sz="2800" i="1" smtClean="0">
                <a:latin typeface="Times New Roman" panose="02020603050405020304" pitchFamily="18" charset="0"/>
                <a:cs typeface="Times New Roman" panose="02020603050405020304" pitchFamily="18" charset="0"/>
              </a:rPr>
              <a:t> </a:t>
            </a:r>
            <a:r>
              <a:rPr lang="tr-TR" altLang="zh-TW" sz="2800" smtClean="0">
                <a:latin typeface="Times New Roman" panose="02020603050405020304" pitchFamily="18" charset="0"/>
                <a:cs typeface="Times New Roman" panose="02020603050405020304" pitchFamily="18" charset="0"/>
              </a:rPr>
              <a:t>’in</a:t>
            </a:r>
            <a:r>
              <a:rPr lang="en-US" altLang="zh-TW" sz="2800" smtClean="0"/>
              <a:t> </a:t>
            </a:r>
            <a:r>
              <a:rPr lang="tr-TR" altLang="zh-TW" sz="2800" smtClean="0">
                <a:solidFill>
                  <a:srgbClr val="3333CC"/>
                </a:solidFill>
              </a:rPr>
              <a:t>ataları</a:t>
            </a:r>
            <a:r>
              <a:rPr lang="tr-TR" altLang="zh-TW" sz="2800" smtClean="0"/>
              <a:t>,</a:t>
            </a:r>
            <a:r>
              <a:rPr lang="en-US" altLang="zh-TW" sz="2800" i="1" smtClean="0">
                <a:latin typeface="Times New Roman" panose="02020603050405020304" pitchFamily="18" charset="0"/>
                <a:cs typeface="Times New Roman" panose="02020603050405020304" pitchFamily="18" charset="0"/>
              </a:rPr>
              <a:t/>
            </a:r>
            <a:br>
              <a:rPr lang="en-US" altLang="zh-TW" sz="2800" i="1" smtClean="0">
                <a:latin typeface="Times New Roman" panose="02020603050405020304" pitchFamily="18" charset="0"/>
                <a:cs typeface="Times New Roman" panose="02020603050405020304" pitchFamily="18" charset="0"/>
              </a:rPr>
            </a:br>
            <a:r>
              <a:rPr lang="en-US" altLang="zh-TW" sz="2800" i="1" smtClean="0">
                <a:latin typeface="Times New Roman" panose="02020603050405020304" pitchFamily="18" charset="0"/>
                <a:cs typeface="Times New Roman" panose="02020603050405020304" pitchFamily="18" charset="0"/>
              </a:rPr>
              <a:t>                       c, d, e, f, g b</a:t>
            </a:r>
            <a:r>
              <a:rPr lang="tr-TR" altLang="zh-TW" sz="2800" i="1" smtClean="0">
                <a:latin typeface="Times New Roman" panose="02020603050405020304" pitchFamily="18" charset="0"/>
                <a:cs typeface="Times New Roman" panose="02020603050405020304" pitchFamily="18" charset="0"/>
              </a:rPr>
              <a:t> </a:t>
            </a:r>
            <a:r>
              <a:rPr lang="tr-TR" altLang="zh-TW" sz="2800" smtClean="0">
                <a:latin typeface="Times New Roman" panose="02020603050405020304" pitchFamily="18" charset="0"/>
                <a:cs typeface="Times New Roman" panose="02020603050405020304" pitchFamily="18" charset="0"/>
              </a:rPr>
              <a:t>‘nin torunları</a:t>
            </a:r>
            <a:r>
              <a:rPr lang="en-US" altLang="zh-TW" sz="2800" i="1" smtClean="0">
                <a:latin typeface="Times New Roman" panose="02020603050405020304" pitchFamily="18" charset="0"/>
                <a:cs typeface="Times New Roman" panose="02020603050405020304" pitchFamily="18" charset="0"/>
              </a:rPr>
              <a:t/>
            </a:r>
            <a:br>
              <a:rPr lang="en-US" altLang="zh-TW" sz="2800" i="1" smtClean="0">
                <a:latin typeface="Times New Roman" panose="02020603050405020304" pitchFamily="18" charset="0"/>
                <a:cs typeface="Times New Roman" panose="02020603050405020304" pitchFamily="18" charset="0"/>
              </a:rPr>
            </a:br>
            <a:r>
              <a:rPr lang="en-US" altLang="zh-TW" sz="2800" i="1" smtClean="0">
                <a:latin typeface="Times New Roman" panose="02020603050405020304" pitchFamily="18" charset="0"/>
                <a:cs typeface="Times New Roman" panose="02020603050405020304" pitchFamily="18" charset="0"/>
              </a:rPr>
              <a:t>                       c, e, f, g</a:t>
            </a:r>
            <a:r>
              <a:rPr lang="tr-TR" altLang="zh-TW" sz="2800" smtClean="0">
                <a:latin typeface="Times New Roman" panose="02020603050405020304" pitchFamily="18" charset="0"/>
                <a:cs typeface="Times New Roman" panose="02020603050405020304" pitchFamily="18" charset="0"/>
              </a:rPr>
              <a:t>,</a:t>
            </a:r>
            <a:r>
              <a:rPr lang="tr-TR" altLang="zh-TW" sz="2800" i="1" smtClean="0">
                <a:latin typeface="Times New Roman" panose="02020603050405020304" pitchFamily="18" charset="0"/>
                <a:cs typeface="Times New Roman" panose="02020603050405020304" pitchFamily="18" charset="0"/>
              </a:rPr>
              <a:t> </a:t>
            </a:r>
            <a:r>
              <a:rPr lang="tr-TR" altLang="zh-TW" sz="2800" smtClean="0"/>
              <a:t>ağacın</a:t>
            </a:r>
            <a:r>
              <a:rPr lang="en-US" altLang="zh-TW" sz="2800" smtClean="0"/>
              <a:t> </a:t>
            </a:r>
            <a:r>
              <a:rPr lang="tr-TR" altLang="zh-TW" sz="2800" smtClean="0">
                <a:solidFill>
                  <a:srgbClr val="3333CC"/>
                </a:solidFill>
              </a:rPr>
              <a:t>yaprakları </a:t>
            </a:r>
            <a:r>
              <a:rPr lang="en-US" altLang="zh-TW" sz="2800" smtClean="0"/>
              <a:t>(de</a:t>
            </a:r>
            <a:r>
              <a:rPr lang="tr-TR" altLang="zh-TW" sz="2800" smtClean="0"/>
              <a:t>rece</a:t>
            </a:r>
            <a:r>
              <a:rPr lang="en-US" altLang="zh-TW" sz="2800" smtClean="0"/>
              <a:t>=1)</a:t>
            </a:r>
            <a:br>
              <a:rPr lang="en-US" altLang="zh-TW" sz="2800" smtClean="0"/>
            </a:br>
            <a:r>
              <a:rPr lang="en-US" altLang="zh-TW" sz="2800" smtClean="0"/>
              <a:t>                     </a:t>
            </a:r>
            <a:r>
              <a:rPr lang="en-US" altLang="zh-TW" sz="2800" i="1" smtClean="0">
                <a:latin typeface="Times New Roman" panose="02020603050405020304" pitchFamily="18" charset="0"/>
                <a:cs typeface="Times New Roman" panose="02020603050405020304" pitchFamily="18" charset="0"/>
              </a:rPr>
              <a:t>a, b, d</a:t>
            </a:r>
            <a:r>
              <a:rPr lang="tr-TR" altLang="zh-TW" sz="2800" smtClean="0"/>
              <a:t>, ağacın</a:t>
            </a:r>
            <a:r>
              <a:rPr lang="en-US" altLang="zh-TW" sz="2800" smtClean="0"/>
              <a:t> </a:t>
            </a:r>
            <a:r>
              <a:rPr lang="tr-TR" altLang="zh-TW" sz="2800" smtClean="0">
                <a:solidFill>
                  <a:srgbClr val="3333CC"/>
                </a:solidFill>
              </a:rPr>
              <a:t>iç düğümleri</a:t>
            </a:r>
            <a:r>
              <a:rPr lang="en-US" altLang="zh-TW" sz="2800" smtClean="0"/>
              <a:t/>
            </a:r>
            <a:br>
              <a:rPr lang="en-US" altLang="zh-TW" sz="2800" smtClean="0"/>
            </a:br>
            <a:r>
              <a:rPr lang="en-US" altLang="zh-TW" sz="2800" smtClean="0"/>
              <a:t>                                    (</a:t>
            </a:r>
            <a:r>
              <a:rPr lang="tr-TR" altLang="zh-TW" sz="2800" smtClean="0"/>
              <a:t>en az bir çocuk</a:t>
            </a:r>
            <a:r>
              <a:rPr lang="en-US" altLang="zh-TW" sz="2800" smtClean="0"/>
              <a:t>)</a:t>
            </a:r>
            <a:br>
              <a:rPr lang="en-US" altLang="zh-TW" sz="2800" smtClean="0"/>
            </a:br>
            <a:r>
              <a:rPr lang="tr-TR" altLang="zh-TW" sz="2800" smtClean="0"/>
              <a:t>		  kökü </a:t>
            </a:r>
            <a:r>
              <a:rPr lang="tr-TR" altLang="zh-TW" sz="2800" i="1" smtClean="0">
                <a:latin typeface="Times New Roman" panose="02020603050405020304" pitchFamily="18" charset="0"/>
                <a:cs typeface="Times New Roman" panose="02020603050405020304" pitchFamily="18" charset="0"/>
              </a:rPr>
              <a:t>d </a:t>
            </a:r>
            <a:r>
              <a:rPr lang="tr-TR" altLang="zh-TW" sz="2800" smtClean="0"/>
              <a:t>olan </a:t>
            </a:r>
            <a:r>
              <a:rPr lang="tr-TR" altLang="zh-TW" sz="2800" smtClean="0">
                <a:solidFill>
                  <a:srgbClr val="3333CC"/>
                </a:solidFill>
              </a:rPr>
              <a:t>altağaç </a:t>
            </a:r>
            <a:r>
              <a:rPr lang="en-US" altLang="zh-TW" sz="2800" smtClean="0"/>
              <a:t>: </a:t>
            </a:r>
            <a:endParaRPr lang="en-US" altLang="zh-TW" sz="2800" i="1" smtClean="0">
              <a:latin typeface="Times New Roman" panose="02020603050405020304" pitchFamily="18" charset="0"/>
              <a:cs typeface="Times New Roman" panose="02020603050405020304" pitchFamily="18" charset="0"/>
            </a:endParaRPr>
          </a:p>
        </p:txBody>
      </p:sp>
      <p:grpSp>
        <p:nvGrpSpPr>
          <p:cNvPr id="17411" name="群組 38"/>
          <p:cNvGrpSpPr>
            <a:grpSpLocks/>
          </p:cNvGrpSpPr>
          <p:nvPr/>
        </p:nvGrpSpPr>
        <p:grpSpPr bwMode="auto">
          <a:xfrm>
            <a:off x="457200" y="1600200"/>
            <a:ext cx="1385888" cy="2747963"/>
            <a:chOff x="685800" y="3278188"/>
            <a:chExt cx="1385888" cy="2747665"/>
          </a:xfrm>
        </p:grpSpPr>
        <p:sp>
          <p:nvSpPr>
            <p:cNvPr id="17430" name="Oval 7"/>
            <p:cNvSpPr>
              <a:spLocks noChangeAspect="1" noChangeArrowheads="1"/>
            </p:cNvSpPr>
            <p:nvPr/>
          </p:nvSpPr>
          <p:spPr bwMode="auto">
            <a:xfrm>
              <a:off x="1295400" y="3429000"/>
              <a:ext cx="137160" cy="13716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17431" name="Text Box 11"/>
            <p:cNvSpPr txBox="1">
              <a:spLocks noChangeArrowheads="1"/>
            </p:cNvSpPr>
            <p:nvPr/>
          </p:nvSpPr>
          <p:spPr bwMode="auto">
            <a:xfrm>
              <a:off x="1447800" y="32781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a</a:t>
              </a:r>
            </a:p>
          </p:txBody>
        </p:sp>
        <p:sp>
          <p:nvSpPr>
            <p:cNvPr id="17432" name="Text Box 12"/>
            <p:cNvSpPr txBox="1">
              <a:spLocks noChangeArrowheads="1"/>
            </p:cNvSpPr>
            <p:nvPr/>
          </p:nvSpPr>
          <p:spPr bwMode="auto">
            <a:xfrm>
              <a:off x="1447800" y="38877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b</a:t>
              </a:r>
            </a:p>
          </p:txBody>
        </p:sp>
        <p:sp>
          <p:nvSpPr>
            <p:cNvPr id="17433" name="Text Box 13"/>
            <p:cNvSpPr txBox="1">
              <a:spLocks noChangeArrowheads="1"/>
            </p:cNvSpPr>
            <p:nvPr/>
          </p:nvSpPr>
          <p:spPr bwMode="auto">
            <a:xfrm>
              <a:off x="949574" y="5564188"/>
              <a:ext cx="269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f</a:t>
              </a:r>
            </a:p>
          </p:txBody>
        </p:sp>
        <p:sp>
          <p:nvSpPr>
            <p:cNvPr id="17434" name="Line 23"/>
            <p:cNvSpPr>
              <a:spLocks noChangeShapeType="1"/>
            </p:cNvSpPr>
            <p:nvPr/>
          </p:nvSpPr>
          <p:spPr bwMode="auto">
            <a:xfrm flipV="1">
              <a:off x="1362600" y="3506788"/>
              <a:ext cx="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17435" name="Text Box 27"/>
            <p:cNvSpPr txBox="1">
              <a:spLocks noChangeArrowheads="1"/>
            </p:cNvSpPr>
            <p:nvPr/>
          </p:nvSpPr>
          <p:spPr bwMode="auto">
            <a:xfrm>
              <a:off x="685800" y="4802188"/>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c</a:t>
              </a:r>
            </a:p>
          </p:txBody>
        </p:sp>
        <p:sp>
          <p:nvSpPr>
            <p:cNvPr id="17436" name="Oval 7"/>
            <p:cNvSpPr>
              <a:spLocks noChangeAspect="1" noChangeArrowheads="1"/>
            </p:cNvSpPr>
            <p:nvPr/>
          </p:nvSpPr>
          <p:spPr bwMode="auto">
            <a:xfrm>
              <a:off x="762000" y="4802188"/>
              <a:ext cx="137160" cy="13716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17437" name="Oval 7"/>
            <p:cNvSpPr>
              <a:spLocks noChangeAspect="1" noChangeArrowheads="1"/>
            </p:cNvSpPr>
            <p:nvPr/>
          </p:nvSpPr>
          <p:spPr bwMode="auto">
            <a:xfrm>
              <a:off x="1828800" y="4802188"/>
              <a:ext cx="137160" cy="13716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17438" name="Oval 7"/>
            <p:cNvSpPr>
              <a:spLocks noChangeAspect="1" noChangeArrowheads="1"/>
            </p:cNvSpPr>
            <p:nvPr/>
          </p:nvSpPr>
          <p:spPr bwMode="auto">
            <a:xfrm>
              <a:off x="1295400" y="4116388"/>
              <a:ext cx="137160" cy="13716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17439" name="Oval 7"/>
            <p:cNvSpPr>
              <a:spLocks noChangeAspect="1" noChangeArrowheads="1"/>
            </p:cNvSpPr>
            <p:nvPr/>
          </p:nvSpPr>
          <p:spPr bwMode="auto">
            <a:xfrm>
              <a:off x="1295400" y="4802188"/>
              <a:ext cx="137160" cy="13716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17440" name="Text Box 27"/>
            <p:cNvSpPr txBox="1">
              <a:spLocks noChangeArrowheads="1"/>
            </p:cNvSpPr>
            <p:nvPr/>
          </p:nvSpPr>
          <p:spPr bwMode="auto">
            <a:xfrm>
              <a:off x="1752600" y="4802188"/>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e</a:t>
              </a:r>
            </a:p>
          </p:txBody>
        </p:sp>
        <p:sp>
          <p:nvSpPr>
            <p:cNvPr id="17441" name="Text Box 13"/>
            <p:cNvSpPr txBox="1">
              <a:spLocks noChangeArrowheads="1"/>
            </p:cNvSpPr>
            <p:nvPr/>
          </p:nvSpPr>
          <p:spPr bwMode="auto">
            <a:xfrm>
              <a:off x="990600" y="46497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d</a:t>
              </a:r>
            </a:p>
          </p:txBody>
        </p:sp>
        <p:sp>
          <p:nvSpPr>
            <p:cNvPr id="17442" name="Text Box 13"/>
            <p:cNvSpPr txBox="1">
              <a:spLocks noChangeArrowheads="1"/>
            </p:cNvSpPr>
            <p:nvPr/>
          </p:nvSpPr>
          <p:spPr bwMode="auto">
            <a:xfrm>
              <a:off x="1447800" y="548798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g</a:t>
              </a:r>
            </a:p>
          </p:txBody>
        </p:sp>
      </p:grpSp>
      <p:sp>
        <p:nvSpPr>
          <p:cNvPr id="17412" name="Line 23"/>
          <p:cNvSpPr>
            <a:spLocks noChangeShapeType="1"/>
          </p:cNvSpPr>
          <p:nvPr/>
        </p:nvSpPr>
        <p:spPr bwMode="auto">
          <a:xfrm flipV="1">
            <a:off x="1143000" y="2514600"/>
            <a:ext cx="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17413" name="Line 23"/>
          <p:cNvSpPr>
            <a:spLocks noChangeShapeType="1"/>
          </p:cNvSpPr>
          <p:nvPr/>
        </p:nvSpPr>
        <p:spPr bwMode="auto">
          <a:xfrm flipH="1" flipV="1">
            <a:off x="1143000" y="2514600"/>
            <a:ext cx="53340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17414" name="Line 23"/>
          <p:cNvSpPr>
            <a:spLocks noChangeShapeType="1"/>
          </p:cNvSpPr>
          <p:nvPr/>
        </p:nvSpPr>
        <p:spPr bwMode="auto">
          <a:xfrm flipV="1">
            <a:off x="609600" y="2514600"/>
            <a:ext cx="53340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17415" name="Line 23"/>
          <p:cNvSpPr>
            <a:spLocks noChangeShapeType="1"/>
          </p:cNvSpPr>
          <p:nvPr/>
        </p:nvSpPr>
        <p:spPr bwMode="auto">
          <a:xfrm flipV="1">
            <a:off x="838200" y="3200400"/>
            <a:ext cx="30480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17416" name="Oval 7"/>
          <p:cNvSpPr>
            <a:spLocks noChangeAspect="1" noChangeArrowheads="1"/>
          </p:cNvSpPr>
          <p:nvPr/>
        </p:nvSpPr>
        <p:spPr bwMode="auto">
          <a:xfrm>
            <a:off x="762000" y="3825875"/>
            <a:ext cx="136525" cy="1365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17417" name="Oval 7"/>
          <p:cNvSpPr>
            <a:spLocks noChangeAspect="1" noChangeArrowheads="1"/>
          </p:cNvSpPr>
          <p:nvPr/>
        </p:nvSpPr>
        <p:spPr bwMode="auto">
          <a:xfrm>
            <a:off x="1311275" y="3810000"/>
            <a:ext cx="136525" cy="1365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17418" name="Line 23"/>
          <p:cNvSpPr>
            <a:spLocks noChangeShapeType="1"/>
          </p:cNvSpPr>
          <p:nvPr/>
        </p:nvSpPr>
        <p:spPr bwMode="auto">
          <a:xfrm flipH="1" flipV="1">
            <a:off x="1143000" y="3200400"/>
            <a:ext cx="22860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17419" name="投影片編號版面配置區 3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zh-TW" sz="1200" smtClean="0"/>
              <a:t>Bölüm 11</a:t>
            </a:r>
            <a:r>
              <a:rPr kumimoji="0" lang="en-US" altLang="zh-TW" sz="1200" smtClean="0">
                <a:latin typeface="Times New Roman" panose="02020603050405020304" pitchFamily="18" charset="0"/>
              </a:rPr>
              <a:t>-</a:t>
            </a:r>
            <a:fld id="{9B3649EA-0744-48E9-BDEE-8E58E40FEECA}" type="slidenum">
              <a:rPr kumimoji="0" lang="en-US" altLang="zh-TW" sz="1200" smtClean="0">
                <a:latin typeface="Times New Roman" panose="02020603050405020304" pitchFamily="18" charset="0"/>
              </a:rPr>
              <a:pPr>
                <a:spcBef>
                  <a:spcPct val="0"/>
                </a:spcBef>
                <a:buClrTx/>
                <a:buSzTx/>
                <a:buFontTx/>
                <a:buNone/>
              </a:pPr>
              <a:t>7</a:t>
            </a:fld>
            <a:endParaRPr kumimoji="0" lang="en-US" altLang="zh-TW" sz="1200" smtClean="0">
              <a:latin typeface="Times New Roman" panose="02020603050405020304" pitchFamily="18" charset="0"/>
            </a:endParaRPr>
          </a:p>
        </p:txBody>
      </p:sp>
      <p:grpSp>
        <p:nvGrpSpPr>
          <p:cNvPr id="17420" name="Grup 1"/>
          <p:cNvGrpSpPr>
            <a:grpSpLocks/>
          </p:cNvGrpSpPr>
          <p:nvPr/>
        </p:nvGrpSpPr>
        <p:grpSpPr bwMode="auto">
          <a:xfrm>
            <a:off x="5638800" y="4070350"/>
            <a:ext cx="904875" cy="1374775"/>
            <a:chOff x="4206874" y="4195664"/>
            <a:chExt cx="905043" cy="1376214"/>
          </a:xfrm>
        </p:grpSpPr>
        <p:sp>
          <p:nvSpPr>
            <p:cNvPr id="17422" name="Line 23"/>
            <p:cNvSpPr>
              <a:spLocks noChangeShapeType="1"/>
            </p:cNvSpPr>
            <p:nvPr/>
          </p:nvSpPr>
          <p:spPr bwMode="auto">
            <a:xfrm flipV="1">
              <a:off x="4267200" y="4572190"/>
              <a:ext cx="30480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17423" name="Line 23"/>
            <p:cNvSpPr>
              <a:spLocks noChangeShapeType="1"/>
            </p:cNvSpPr>
            <p:nvPr/>
          </p:nvSpPr>
          <p:spPr bwMode="auto">
            <a:xfrm flipH="1" flipV="1">
              <a:off x="4572000" y="4572190"/>
              <a:ext cx="22860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17424" name="Text Box 13"/>
            <p:cNvSpPr txBox="1">
              <a:spLocks noChangeArrowheads="1"/>
            </p:cNvSpPr>
            <p:nvPr/>
          </p:nvSpPr>
          <p:spPr bwMode="auto">
            <a:xfrm>
              <a:off x="4275137" y="5110163"/>
              <a:ext cx="269626" cy="46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f</a:t>
              </a:r>
            </a:p>
          </p:txBody>
        </p:sp>
        <p:sp>
          <p:nvSpPr>
            <p:cNvPr id="17425" name="Text Box 13"/>
            <p:cNvSpPr txBox="1">
              <a:spLocks noChangeArrowheads="1"/>
            </p:cNvSpPr>
            <p:nvPr/>
          </p:nvSpPr>
          <p:spPr bwMode="auto">
            <a:xfrm>
              <a:off x="4244723" y="4195664"/>
              <a:ext cx="336550" cy="4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d</a:t>
              </a:r>
            </a:p>
          </p:txBody>
        </p:sp>
        <p:sp>
          <p:nvSpPr>
            <p:cNvPr id="17426" name="Text Box 13"/>
            <p:cNvSpPr txBox="1">
              <a:spLocks noChangeArrowheads="1"/>
            </p:cNvSpPr>
            <p:nvPr/>
          </p:nvSpPr>
          <p:spPr bwMode="auto">
            <a:xfrm>
              <a:off x="4773363" y="5105395"/>
              <a:ext cx="338554" cy="46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g</a:t>
              </a:r>
            </a:p>
          </p:txBody>
        </p:sp>
        <p:sp>
          <p:nvSpPr>
            <p:cNvPr id="17427" name="Oval 7"/>
            <p:cNvSpPr>
              <a:spLocks noChangeAspect="1" noChangeArrowheads="1"/>
            </p:cNvSpPr>
            <p:nvPr/>
          </p:nvSpPr>
          <p:spPr bwMode="auto">
            <a:xfrm>
              <a:off x="4206874" y="5189727"/>
              <a:ext cx="136525" cy="1365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17428" name="Oval 7"/>
            <p:cNvSpPr>
              <a:spLocks noChangeAspect="1" noChangeArrowheads="1"/>
            </p:cNvSpPr>
            <p:nvPr/>
          </p:nvSpPr>
          <p:spPr bwMode="auto">
            <a:xfrm>
              <a:off x="4502135" y="4533489"/>
              <a:ext cx="136525" cy="1365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17429" name="Oval 7"/>
            <p:cNvSpPr>
              <a:spLocks noChangeAspect="1" noChangeArrowheads="1"/>
            </p:cNvSpPr>
            <p:nvPr/>
          </p:nvSpPr>
          <p:spPr bwMode="auto">
            <a:xfrm>
              <a:off x="4729079" y="5172042"/>
              <a:ext cx="136525" cy="1365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grpSp>
      <p:sp>
        <p:nvSpPr>
          <p:cNvPr id="34" name="Rectangle 2"/>
          <p:cNvSpPr txBox="1">
            <a:spLocks noChangeArrowheads="1"/>
          </p:cNvSpPr>
          <p:nvPr/>
        </p:nvSpPr>
        <p:spPr bwMode="auto">
          <a:xfrm>
            <a:off x="6097588" y="76200"/>
            <a:ext cx="281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.1 </a:t>
            </a:r>
            <a:r>
              <a:rPr lang="tr-TR" altLang="zh-TW" sz="2400" kern="0" dirty="0" smtClean="0">
                <a:solidFill>
                  <a:srgbClr val="00B0F0"/>
                </a:solidFill>
              </a:rPr>
              <a:t>Ağaçlara Giriş</a:t>
            </a:r>
            <a:endParaRPr lang="en-US" altLang="zh-TW" sz="2400" kern="0" dirty="0" smtClean="0">
              <a:solidFill>
                <a:srgbClr val="00B0F0"/>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377950"/>
            <a:ext cx="3024188"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投影片編號版面配置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77830E8B-8789-4DAB-B635-E1F5F95F7631}" type="slidenum">
              <a:rPr kumimoji="0" lang="en-US" altLang="zh-TW" sz="1200" smtClean="0">
                <a:latin typeface="Times New Roman" panose="02020603050405020304" pitchFamily="18" charset="0"/>
              </a:rPr>
              <a:pPr>
                <a:spcBef>
                  <a:spcPct val="0"/>
                </a:spcBef>
                <a:buClrTx/>
                <a:buSzTx/>
                <a:buFontTx/>
                <a:buNone/>
              </a:pPr>
              <a:t>70</a:t>
            </a:fld>
            <a:endParaRPr kumimoji="0" lang="en-US" altLang="zh-TW" sz="1200" smtClean="0">
              <a:latin typeface="Times New Roman" panose="02020603050405020304" pitchFamily="18" charset="0"/>
            </a:endParaRPr>
          </a:p>
        </p:txBody>
      </p:sp>
      <p:sp>
        <p:nvSpPr>
          <p:cNvPr id="4" name="矩形 3"/>
          <p:cNvSpPr/>
          <p:nvPr/>
        </p:nvSpPr>
        <p:spPr>
          <a:xfrm>
            <a:off x="88900" y="533400"/>
            <a:ext cx="5373688" cy="2646363"/>
          </a:xfrm>
          <a:prstGeom prst="rect">
            <a:avLst/>
          </a:prstGeom>
        </p:spPr>
        <p:txBody>
          <a:bodyPr>
            <a:spAutoFit/>
          </a:bodyPr>
          <a:lstStyle/>
          <a:p>
            <a:pPr>
              <a:defRPr/>
            </a:pPr>
            <a:r>
              <a:rPr lang="tr-TR" altLang="zh-TW" sz="2600" b="1" kern="0" dirty="0">
                <a:solidFill>
                  <a:srgbClr val="008000"/>
                </a:solidFill>
                <a:latin typeface="Arial"/>
                <a:ea typeface="新細明體"/>
              </a:rPr>
              <a:t>Örnek </a:t>
            </a:r>
            <a:r>
              <a:rPr lang="en-US" altLang="zh-TW" sz="2600" b="1" kern="0" dirty="0">
                <a:solidFill>
                  <a:srgbClr val="008000"/>
                </a:solidFill>
                <a:latin typeface="Arial"/>
                <a:ea typeface="新細明體"/>
              </a:rPr>
              <a:t>7 </a:t>
            </a:r>
            <a:br>
              <a:rPr lang="en-US" altLang="zh-TW" sz="2600" b="1" kern="0" dirty="0">
                <a:solidFill>
                  <a:srgbClr val="008000"/>
                </a:solidFill>
                <a:latin typeface="Arial"/>
                <a:ea typeface="新細明體"/>
              </a:rPr>
            </a:br>
            <a:r>
              <a:rPr lang="tr-TR" altLang="zh-TW" sz="2000" b="1" dirty="0"/>
              <a:t>n</a:t>
            </a:r>
            <a:r>
              <a:rPr lang="tr-TR" sz="2000" b="1" dirty="0"/>
              <a:t>-Vezir Problemi </a:t>
            </a:r>
            <a:r>
              <a:rPr lang="tr-TR" sz="2000" i="1" dirty="0"/>
              <a:t>n</a:t>
            </a:r>
            <a:r>
              <a:rPr lang="tr-TR" sz="2000" dirty="0"/>
              <a:t>-vezir problemi,</a:t>
            </a:r>
          </a:p>
          <a:p>
            <a:pPr>
              <a:defRPr/>
            </a:pPr>
            <a:r>
              <a:rPr lang="tr-TR" sz="2000" dirty="0"/>
              <a:t>herhangi iki vezir birbirine hamle yapamayacak şekilde </a:t>
            </a:r>
            <a:r>
              <a:rPr lang="tr-TR" sz="2000" i="1" dirty="0"/>
              <a:t>n</a:t>
            </a:r>
            <a:r>
              <a:rPr lang="tr-TR" sz="2000" dirty="0"/>
              <a:t> veziri </a:t>
            </a:r>
            <a:r>
              <a:rPr lang="tr-TR" sz="2000" i="1" dirty="0"/>
              <a:t>n</a:t>
            </a:r>
            <a:r>
              <a:rPr lang="tr-TR" sz="2000" dirty="0"/>
              <a:t> x </a:t>
            </a:r>
            <a:r>
              <a:rPr lang="tr-TR" sz="2000" i="1" dirty="0"/>
              <a:t>n </a:t>
            </a:r>
            <a:r>
              <a:rPr lang="tr-TR" sz="2000" dirty="0"/>
              <a:t>’lik satranç tahtasına nasıl yerleştirilebileceğini sorar. </a:t>
            </a:r>
          </a:p>
          <a:p>
            <a:pPr>
              <a:defRPr/>
            </a:pPr>
            <a:r>
              <a:rPr lang="tr-TR" sz="2000" dirty="0"/>
              <a:t>Geri iz sürme, </a:t>
            </a:r>
            <a:r>
              <a:rPr lang="tr-TR" sz="2000" i="1" dirty="0"/>
              <a:t>n</a:t>
            </a:r>
            <a:r>
              <a:rPr lang="tr-TR" sz="2000" dirty="0"/>
              <a:t> -vezir prob­lemini çözmek için nasıl kullanılabilir?</a:t>
            </a:r>
          </a:p>
        </p:txBody>
      </p:sp>
      <p:sp>
        <p:nvSpPr>
          <p:cNvPr id="6" name="矩形 5"/>
          <p:cNvSpPr/>
          <p:nvPr/>
        </p:nvSpPr>
        <p:spPr>
          <a:xfrm>
            <a:off x="5181600" y="533400"/>
            <a:ext cx="1160463" cy="461963"/>
          </a:xfrm>
          <a:prstGeom prst="rect">
            <a:avLst/>
          </a:prstGeom>
        </p:spPr>
        <p:txBody>
          <a:bodyPr wrap="none">
            <a:spAutoFit/>
          </a:bodyPr>
          <a:lstStyle/>
          <a:p>
            <a:pPr eaLnBrk="1" hangingPunct="1">
              <a:defRPr/>
            </a:pPr>
            <a:r>
              <a:rPr lang="tr-TR" altLang="zh-TW" sz="2400" kern="0" dirty="0">
                <a:solidFill>
                  <a:srgbClr val="008000"/>
                </a:solidFill>
                <a:latin typeface="Arial"/>
                <a:ea typeface="新細明體"/>
              </a:rPr>
              <a:t>Çözüm</a:t>
            </a:r>
            <a:endParaRPr lang="zh-TW" altLang="en-US" sz="1600" dirty="0">
              <a:latin typeface="Arial" charset="0"/>
            </a:endParaRPr>
          </a:p>
        </p:txBody>
      </p:sp>
      <p:sp>
        <p:nvSpPr>
          <p:cNvPr id="8" name="矩形 7"/>
          <p:cNvSpPr/>
          <p:nvPr/>
        </p:nvSpPr>
        <p:spPr>
          <a:xfrm>
            <a:off x="6248400" y="533400"/>
            <a:ext cx="1825625" cy="492125"/>
          </a:xfrm>
          <a:prstGeom prst="rect">
            <a:avLst/>
          </a:prstGeom>
        </p:spPr>
        <p:txBody>
          <a:bodyPr wrap="none">
            <a:spAutoFit/>
          </a:bodyPr>
          <a:lstStyle/>
          <a:p>
            <a:pPr eaLnBrk="1" hangingPunct="1">
              <a:defRPr/>
            </a:pPr>
            <a:r>
              <a:rPr lang="tr-TR" altLang="zh-TW" sz="2600" kern="0" dirty="0">
                <a:solidFill>
                  <a:srgbClr val="000000"/>
                </a:solidFill>
                <a:latin typeface="Times New Roman" pitchFamily="18" charset="0"/>
                <a:ea typeface="新細明體"/>
                <a:cs typeface="Times New Roman" pitchFamily="18" charset="0"/>
              </a:rPr>
              <a:t>n=4 durumu</a:t>
            </a:r>
            <a:endParaRPr lang="zh-TW" altLang="en-US" dirty="0">
              <a:latin typeface="Arial" charset="0"/>
            </a:endParaRPr>
          </a:p>
        </p:txBody>
      </p:sp>
      <p:grpSp>
        <p:nvGrpSpPr>
          <p:cNvPr id="2" name="群組 11"/>
          <p:cNvGrpSpPr>
            <a:grpSpLocks/>
          </p:cNvGrpSpPr>
          <p:nvPr/>
        </p:nvGrpSpPr>
        <p:grpSpPr bwMode="auto">
          <a:xfrm>
            <a:off x="3886200" y="4343400"/>
            <a:ext cx="2362200" cy="719138"/>
            <a:chOff x="3886200" y="4343402"/>
            <a:chExt cx="2362200" cy="719019"/>
          </a:xfrm>
        </p:grpSpPr>
        <p:sp>
          <p:nvSpPr>
            <p:cNvPr id="9" name="矩形 8"/>
            <p:cNvSpPr/>
            <p:nvPr/>
          </p:nvSpPr>
          <p:spPr>
            <a:xfrm>
              <a:off x="3886200" y="4724339"/>
              <a:ext cx="2317750" cy="338082"/>
            </a:xfrm>
            <a:prstGeom prst="rect">
              <a:avLst/>
            </a:prstGeom>
            <a:ln>
              <a:solidFill>
                <a:schemeClr val="bg2">
                  <a:lumMod val="60000"/>
                  <a:lumOff val="40000"/>
                </a:schemeClr>
              </a:solidFill>
            </a:ln>
          </p:spPr>
          <p:txBody>
            <a:bodyPr wrap="none">
              <a:spAutoFit/>
            </a:bodyPr>
            <a:lstStyle/>
            <a:p>
              <a:pPr eaLnBrk="1" hangingPunct="1">
                <a:defRPr/>
              </a:pPr>
              <a:r>
                <a:rPr lang="tr-TR" altLang="zh-TW" sz="1600" dirty="0">
                  <a:latin typeface="Arial" charset="0"/>
                </a:rPr>
                <a:t>3.Sütuna koyamazsınız</a:t>
              </a:r>
              <a:endParaRPr lang="zh-TW" altLang="en-US" sz="1600" dirty="0">
                <a:latin typeface="Arial" charset="0"/>
              </a:endParaRPr>
            </a:p>
          </p:txBody>
        </p:sp>
        <p:cxnSp>
          <p:nvCxnSpPr>
            <p:cNvPr id="11" name="直線單箭頭接點 10"/>
            <p:cNvCxnSpPr>
              <a:stCxn id="9" idx="3"/>
            </p:cNvCxnSpPr>
            <p:nvPr/>
          </p:nvCxnSpPr>
          <p:spPr>
            <a:xfrm flipV="1">
              <a:off x="6203950" y="4343402"/>
              <a:ext cx="44450" cy="549184"/>
            </a:xfrm>
            <a:prstGeom prst="straightConnector1">
              <a:avLst/>
            </a:prstGeom>
            <a:ln w="1905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91144" name="Dikdörtgen 2"/>
          <p:cNvSpPr>
            <a:spLocks noChangeArrowheads="1"/>
          </p:cNvSpPr>
          <p:nvPr/>
        </p:nvSpPr>
        <p:spPr bwMode="auto">
          <a:xfrm>
            <a:off x="2128838" y="6367463"/>
            <a:ext cx="65055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9875">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just">
              <a:lnSpc>
                <a:spcPts val="1175"/>
              </a:lnSpc>
              <a:spcBef>
                <a:spcPct val="0"/>
              </a:spcBef>
              <a:buClrTx/>
              <a:buSzTx/>
              <a:buFontTx/>
              <a:buNone/>
            </a:pPr>
            <a:r>
              <a:rPr lang="tr-TR" altLang="tr-TR" sz="1600">
                <a:solidFill>
                  <a:srgbClr val="0070C0"/>
                </a:solidFill>
                <a:latin typeface="Times New Roman" panose="02020603050405020304" pitchFamily="18" charset="0"/>
                <a:cs typeface="Times New Roman" panose="02020603050405020304" pitchFamily="18" charset="0"/>
              </a:rPr>
              <a:t>ŞEKİL 12    </a:t>
            </a:r>
            <a:r>
              <a:rPr lang="tr-TR" altLang="tr-TR" sz="1600">
                <a:latin typeface="Times New Roman" panose="02020603050405020304" pitchFamily="18" charset="0"/>
                <a:cs typeface="Times New Roman" panose="02020603050405020304" pitchFamily="18" charset="0"/>
              </a:rPr>
              <a:t>Dört-Vezir Probleminin Geri İz Sürme Çözümü</a:t>
            </a:r>
            <a:endParaRPr lang="tr-TR" altLang="tr-TR" sz="1100">
              <a:latin typeface="Times New Roman" panose="02020603050405020304" pitchFamily="18" charset="0"/>
              <a:cs typeface="Times New Roman" panose="02020603050405020304" pitchFamily="18" charset="0"/>
            </a:endParaRPr>
          </a:p>
        </p:txBody>
      </p:sp>
      <p:sp>
        <p:nvSpPr>
          <p:cNvPr id="91145" name="Metin Kutusu 2"/>
          <p:cNvSpPr txBox="1">
            <a:spLocks noChangeArrowheads="1"/>
          </p:cNvSpPr>
          <p:nvPr/>
        </p:nvSpPr>
        <p:spPr bwMode="auto">
          <a:xfrm>
            <a:off x="5767388" y="5791200"/>
            <a:ext cx="1901825" cy="417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1200">
                <a:solidFill>
                  <a:srgbClr val="0070C0"/>
                </a:solidFill>
                <a:latin typeface="Calibri" panose="020F0502020204030204" pitchFamily="34" charset="0"/>
                <a:ea typeface="Calibri" panose="020F0502020204030204" pitchFamily="34" charset="0"/>
                <a:cs typeface="Times New Roman" panose="02020603050405020304" pitchFamily="18" charset="0"/>
              </a:rPr>
              <a:t>X veziri simgelemektedir</a:t>
            </a:r>
            <a:endParaRPr lang="tr-TR" altLang="tr-TR" sz="160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投影片編號版面配置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D959B292-1C7F-440A-AD3F-2BAC21778505}" type="slidenum">
              <a:rPr kumimoji="0" lang="en-US" altLang="zh-TW" sz="1200" smtClean="0">
                <a:latin typeface="Times New Roman" panose="02020603050405020304" pitchFamily="18" charset="0"/>
              </a:rPr>
              <a:pPr>
                <a:spcBef>
                  <a:spcPct val="0"/>
                </a:spcBef>
                <a:buClrTx/>
                <a:buSzTx/>
                <a:buFontTx/>
                <a:buNone/>
              </a:pPr>
              <a:t>71</a:t>
            </a:fld>
            <a:endParaRPr kumimoji="0" lang="en-US" altLang="zh-TW" sz="1200" smtClean="0">
              <a:latin typeface="Times New Roman" panose="02020603050405020304" pitchFamily="18" charset="0"/>
            </a:endParaRPr>
          </a:p>
        </p:txBody>
      </p:sp>
      <p:sp>
        <p:nvSpPr>
          <p:cNvPr id="4" name="矩形 3"/>
          <p:cNvSpPr>
            <a:spLocks noRot="1" noChangeAspect="1" noMove="1" noResize="1" noEditPoints="1" noAdjustHandles="1" noChangeArrowheads="1" noChangeShapeType="1" noTextEdit="1"/>
          </p:cNvSpPr>
          <p:nvPr/>
        </p:nvSpPr>
        <p:spPr>
          <a:xfrm>
            <a:off x="88900" y="533400"/>
            <a:ext cx="8826500" cy="1323439"/>
          </a:xfrm>
          <a:prstGeom prst="rect">
            <a:avLst/>
          </a:prstGeom>
          <a:blipFill rotWithShape="0">
            <a:blip r:embed="rId3"/>
            <a:stretch>
              <a:fillRect l="-760" t="-2304" r="-967" b="-7373"/>
            </a:stretch>
          </a:blipFill>
        </p:spPr>
        <p:txBody>
          <a:bodyPr/>
          <a:lstStyle/>
          <a:p>
            <a:pPr>
              <a:defRPr/>
            </a:pPr>
            <a:r>
              <a:rPr lang="tr-TR">
                <a:noFill/>
              </a:rPr>
              <a:t> </a:t>
            </a:r>
          </a:p>
        </p:txBody>
      </p:sp>
      <p:sp>
        <p:nvSpPr>
          <p:cNvPr id="5" name="矩形 4"/>
          <p:cNvSpPr/>
          <p:nvPr/>
        </p:nvSpPr>
        <p:spPr>
          <a:xfrm>
            <a:off x="152400" y="2209800"/>
            <a:ext cx="1160463" cy="461963"/>
          </a:xfrm>
          <a:prstGeom prst="rect">
            <a:avLst/>
          </a:prstGeom>
        </p:spPr>
        <p:txBody>
          <a:bodyPr wrap="none">
            <a:spAutoFit/>
          </a:bodyPr>
          <a:lstStyle/>
          <a:p>
            <a:pPr eaLnBrk="1" hangingPunct="1">
              <a:defRPr/>
            </a:pPr>
            <a:r>
              <a:rPr lang="tr-TR" altLang="zh-TW" sz="2400" kern="0" dirty="0">
                <a:solidFill>
                  <a:srgbClr val="008000"/>
                </a:solidFill>
                <a:latin typeface="Arial"/>
                <a:ea typeface="新細明體"/>
              </a:rPr>
              <a:t>Çözüm</a:t>
            </a:r>
            <a:endParaRPr lang="zh-TW" altLang="en-US" sz="1600" dirty="0">
              <a:latin typeface="Arial" charset="0"/>
            </a:endParaRPr>
          </a:p>
        </p:txBody>
      </p:sp>
      <p:sp>
        <p:nvSpPr>
          <p:cNvPr id="7" name="矩形 6"/>
          <p:cNvSpPr/>
          <p:nvPr/>
        </p:nvSpPr>
        <p:spPr>
          <a:xfrm>
            <a:off x="304800" y="2667000"/>
            <a:ext cx="3527425" cy="892175"/>
          </a:xfrm>
          <a:prstGeom prst="rect">
            <a:avLst/>
          </a:prstGeom>
        </p:spPr>
        <p:txBody>
          <a:bodyPr wrap="none">
            <a:spAutoFit/>
          </a:bodyPr>
          <a:lstStyle/>
          <a:p>
            <a:pPr eaLnBrk="1" hangingPunct="1">
              <a:defRPr/>
            </a:pPr>
            <a:r>
              <a:rPr lang="en-US" altLang="zh-TW" sz="2600" i="1" kern="0" dirty="0">
                <a:solidFill>
                  <a:srgbClr val="000000"/>
                </a:solidFill>
                <a:latin typeface="Times New Roman" pitchFamily="18" charset="0"/>
                <a:ea typeface="新細明體"/>
                <a:cs typeface="Times New Roman" pitchFamily="18" charset="0"/>
              </a:rPr>
              <a:t>S </a:t>
            </a:r>
            <a:r>
              <a:rPr lang="en-US" altLang="zh-TW" sz="2600" kern="0" dirty="0">
                <a:solidFill>
                  <a:srgbClr val="000000"/>
                </a:solidFill>
                <a:latin typeface="Times New Roman" pitchFamily="18" charset="0"/>
                <a:ea typeface="新細明體"/>
                <a:cs typeface="Times New Roman" pitchFamily="18" charset="0"/>
              </a:rPr>
              <a:t>= {31, 27, 15, 11, 7, 5}</a:t>
            </a:r>
            <a:br>
              <a:rPr lang="en-US" altLang="zh-TW" sz="2600" kern="0" dirty="0">
                <a:solidFill>
                  <a:srgbClr val="000000"/>
                </a:solidFill>
                <a:latin typeface="Times New Roman" pitchFamily="18" charset="0"/>
                <a:ea typeface="新細明體"/>
                <a:cs typeface="Times New Roman" pitchFamily="18" charset="0"/>
              </a:rPr>
            </a:br>
            <a:r>
              <a:rPr lang="en-US" altLang="zh-TW" sz="2600" i="1" kern="0" dirty="0">
                <a:solidFill>
                  <a:srgbClr val="000000"/>
                </a:solidFill>
                <a:latin typeface="Times New Roman" pitchFamily="18" charset="0"/>
                <a:ea typeface="新細明體"/>
                <a:cs typeface="Times New Roman" pitchFamily="18" charset="0"/>
              </a:rPr>
              <a:t>M </a:t>
            </a:r>
            <a:r>
              <a:rPr lang="en-US" altLang="zh-TW" sz="2600" kern="0" dirty="0">
                <a:solidFill>
                  <a:srgbClr val="000000"/>
                </a:solidFill>
                <a:latin typeface="Times New Roman" pitchFamily="18" charset="0"/>
                <a:ea typeface="新細明體"/>
                <a:cs typeface="Times New Roman" pitchFamily="18" charset="0"/>
              </a:rPr>
              <a:t>= 39</a:t>
            </a:r>
            <a:endParaRPr lang="zh-TW" altLang="en-US" dirty="0">
              <a:latin typeface="Arial" charset="0"/>
            </a:endParaRPr>
          </a:p>
        </p:txBody>
      </p:sp>
      <p:graphicFrame>
        <p:nvGraphicFramePr>
          <p:cNvPr id="92166" name="Nesne 2"/>
          <p:cNvGraphicFramePr>
            <a:graphicFrameLocks noChangeAspect="1"/>
          </p:cNvGraphicFramePr>
          <p:nvPr/>
        </p:nvGraphicFramePr>
        <p:xfrm>
          <a:off x="2111375" y="1752600"/>
          <a:ext cx="6956425" cy="4648200"/>
        </p:xfrm>
        <a:graphic>
          <a:graphicData uri="http://schemas.openxmlformats.org/presentationml/2006/ole">
            <mc:AlternateContent xmlns:mc="http://schemas.openxmlformats.org/markup-compatibility/2006">
              <mc:Choice xmlns:v="urn:schemas-microsoft-com:vml" Requires="v">
                <p:oleObj spid="_x0000_s92169" name="Visio" r:id="rId4" imgW="3943437" imgH="2628924" progId="Visio.Drawing.15">
                  <p:embed/>
                </p:oleObj>
              </mc:Choice>
              <mc:Fallback>
                <p:oleObj name="Visio" r:id="rId4" imgW="3943437" imgH="2628924" progId="Visio.Drawing.15">
                  <p:embed/>
                  <p:pic>
                    <p:nvPicPr>
                      <p:cNvPr id="0" name="Nesn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5" y="1752600"/>
                        <a:ext cx="69564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7" name="Dikdörtgen 8"/>
          <p:cNvSpPr>
            <a:spLocks noChangeArrowheads="1"/>
          </p:cNvSpPr>
          <p:nvPr/>
        </p:nvSpPr>
        <p:spPr bwMode="auto">
          <a:xfrm>
            <a:off x="2362200" y="6062663"/>
            <a:ext cx="68754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tr-TR" sz="1600">
                <a:solidFill>
                  <a:srgbClr val="0070C0"/>
                </a:solidFill>
                <a:latin typeface="Calibri" panose="020F0502020204030204" pitchFamily="34" charset="0"/>
                <a:ea typeface="Calibri" panose="020F0502020204030204" pitchFamily="34" charset="0"/>
                <a:cs typeface="Times New Roman" panose="02020603050405020304" pitchFamily="18" charset="0"/>
              </a:rPr>
              <a:t>ŞEKİL 13   </a:t>
            </a:r>
            <a:r>
              <a:rPr lang="tr-TR" altLang="tr-TR" sz="1600">
                <a:latin typeface="Calibri" panose="020F0502020204030204" pitchFamily="34" charset="0"/>
                <a:ea typeface="Calibri" panose="020F0502020204030204" pitchFamily="34" charset="0"/>
                <a:cs typeface="Times New Roman" panose="02020603050405020304" pitchFamily="18" charset="0"/>
              </a:rPr>
              <a:t>39’a Eşit Olan Bir Toplamı Geri İz Sürme Kullanarak Bulunuz</a:t>
            </a:r>
            <a:endParaRPr lang="tr-TR" altLang="tr-TR" sz="1600">
              <a:ea typeface="Calibri" panose="020F0502020204030204" pitchFamily="34" charset="0"/>
              <a:cs typeface="Times New Roman" panose="02020603050405020304" pitchFamily="18" charset="0"/>
            </a:endParaRPr>
          </a:p>
        </p:txBody>
      </p:sp>
      <p:sp>
        <p:nvSpPr>
          <p:cNvPr id="11"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投影片編號版面配置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8C80457E-C81D-44BA-8700-728232018EC6}" type="slidenum">
              <a:rPr kumimoji="0" lang="en-US" altLang="zh-TW" sz="1200" smtClean="0">
                <a:latin typeface="Times New Roman" panose="02020603050405020304" pitchFamily="18" charset="0"/>
              </a:rPr>
              <a:pPr>
                <a:spcBef>
                  <a:spcPct val="0"/>
                </a:spcBef>
                <a:buClrTx/>
                <a:buSzTx/>
                <a:buFontTx/>
                <a:buNone/>
              </a:pPr>
              <a:t>72</a:t>
            </a:fld>
            <a:endParaRPr kumimoji="0" lang="en-US" altLang="zh-TW" sz="1200" smtClean="0">
              <a:latin typeface="Times New Roman" panose="02020603050405020304" pitchFamily="18" charset="0"/>
            </a:endParaRPr>
          </a:p>
        </p:txBody>
      </p:sp>
      <p:sp>
        <p:nvSpPr>
          <p:cNvPr id="5" name="矩形 4"/>
          <p:cNvSpPr/>
          <p:nvPr/>
        </p:nvSpPr>
        <p:spPr>
          <a:xfrm>
            <a:off x="304800" y="533400"/>
            <a:ext cx="7351713" cy="523875"/>
          </a:xfrm>
          <a:prstGeom prst="rect">
            <a:avLst/>
          </a:prstGeom>
        </p:spPr>
        <p:txBody>
          <a:bodyPr wrap="none">
            <a:spAutoFit/>
          </a:bodyPr>
          <a:lstStyle/>
          <a:p>
            <a:pPr eaLnBrk="1" hangingPunct="1">
              <a:defRPr/>
            </a:pPr>
            <a:r>
              <a:rPr lang="en-US" altLang="zh-TW" sz="2800" b="1" u="sng" kern="0" dirty="0">
                <a:solidFill>
                  <a:srgbClr val="008000"/>
                </a:solidFill>
                <a:latin typeface="Arial"/>
                <a:ea typeface="新細明體"/>
              </a:rPr>
              <a:t>Yönlü Çizgelerde Derinlik-Öncelikli Arama</a:t>
            </a:r>
            <a:endParaRPr lang="zh-TW" altLang="en-US" sz="2800" b="1" u="sng" dirty="0">
              <a:solidFill>
                <a:srgbClr val="008000"/>
              </a:solidFill>
              <a:latin typeface="Arial" charset="0"/>
            </a:endParaRPr>
          </a:p>
        </p:txBody>
      </p:sp>
      <p:sp>
        <p:nvSpPr>
          <p:cNvPr id="8" name="矩形 7"/>
          <p:cNvSpPr/>
          <p:nvPr/>
        </p:nvSpPr>
        <p:spPr>
          <a:xfrm>
            <a:off x="152400" y="1143000"/>
            <a:ext cx="7907338" cy="830263"/>
          </a:xfrm>
          <a:prstGeom prst="rect">
            <a:avLst/>
          </a:prstGeom>
        </p:spPr>
        <p:txBody>
          <a:bodyPr wrap="none">
            <a:spAutoFit/>
          </a:bodyPr>
          <a:lstStyle/>
          <a:p>
            <a:pPr>
              <a:defRPr/>
            </a:pPr>
            <a:r>
              <a:rPr lang="tr-TR" altLang="zh-TW" sz="2400" b="1" kern="0" dirty="0">
                <a:solidFill>
                  <a:srgbClr val="008000"/>
                </a:solidFill>
                <a:latin typeface="Arial"/>
                <a:ea typeface="新細明體"/>
              </a:rPr>
              <a:t>Örnek</a:t>
            </a:r>
            <a:r>
              <a:rPr lang="en-US" altLang="zh-TW" sz="2400" b="1" kern="0" dirty="0">
                <a:solidFill>
                  <a:srgbClr val="008000"/>
                </a:solidFill>
                <a:latin typeface="Arial"/>
                <a:ea typeface="新細明體"/>
              </a:rPr>
              <a:t> 9 </a:t>
            </a:r>
            <a:r>
              <a:rPr lang="tr-TR" sz="2400" dirty="0"/>
              <a:t>Şekil 14(a)’da gösterilen G çizgesini girdi olarak</a:t>
            </a:r>
          </a:p>
          <a:p>
            <a:pPr>
              <a:defRPr/>
            </a:pPr>
            <a:r>
              <a:rPr lang="tr-TR" sz="2400" dirty="0"/>
              <a:t> alan Derinlik-Öncelikli Aramanın çıktısı nedir?</a:t>
            </a:r>
          </a:p>
        </p:txBody>
      </p:sp>
      <p:sp>
        <p:nvSpPr>
          <p:cNvPr id="9" name="矩形 8"/>
          <p:cNvSpPr/>
          <p:nvPr/>
        </p:nvSpPr>
        <p:spPr>
          <a:xfrm>
            <a:off x="4419600" y="1905000"/>
            <a:ext cx="1323975" cy="523875"/>
          </a:xfrm>
          <a:prstGeom prst="rect">
            <a:avLst/>
          </a:prstGeom>
        </p:spPr>
        <p:txBody>
          <a:bodyPr wrap="none">
            <a:spAutoFit/>
          </a:bodyPr>
          <a:lstStyle/>
          <a:p>
            <a:pPr eaLnBrk="1" hangingPunct="1">
              <a:defRPr/>
            </a:pPr>
            <a:r>
              <a:rPr lang="tr-TR" altLang="zh-TW" sz="2800" kern="0" dirty="0">
                <a:solidFill>
                  <a:srgbClr val="008000"/>
                </a:solidFill>
                <a:latin typeface="Arial"/>
                <a:ea typeface="新細明體"/>
              </a:rPr>
              <a:t>Çözüm</a:t>
            </a:r>
            <a:endParaRPr lang="zh-TW" altLang="en-US" dirty="0">
              <a:latin typeface="Arial" charset="0"/>
            </a:endParaRPr>
          </a:p>
        </p:txBody>
      </p:sp>
      <p:sp>
        <p:nvSpPr>
          <p:cNvPr id="93190" name="Dikdörtgen 1"/>
          <p:cNvSpPr>
            <a:spLocks noChangeArrowheads="1"/>
          </p:cNvSpPr>
          <p:nvPr/>
        </p:nvSpPr>
        <p:spPr bwMode="auto">
          <a:xfrm>
            <a:off x="688975" y="6203950"/>
            <a:ext cx="6967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tr-TR" sz="1800">
                <a:solidFill>
                  <a:srgbClr val="0070C0"/>
                </a:solidFill>
                <a:latin typeface="Calibri" panose="020F0502020204030204" pitchFamily="34" charset="0"/>
                <a:ea typeface="Calibri" panose="020F0502020204030204" pitchFamily="34" charset="0"/>
                <a:cs typeface="Times New Roman" panose="02020603050405020304" pitchFamily="18" charset="0"/>
              </a:rPr>
              <a:t>ŞEKİL 14  </a:t>
            </a:r>
            <a:r>
              <a:rPr lang="tr-TR" altLang="tr-TR" sz="1800">
                <a:latin typeface="Calibri" panose="020F0502020204030204" pitchFamily="34" charset="0"/>
                <a:ea typeface="Calibri" panose="020F0502020204030204" pitchFamily="34" charset="0"/>
                <a:cs typeface="Times New Roman" panose="02020603050405020304" pitchFamily="18" charset="0"/>
              </a:rPr>
              <a:t>Bir Yönlü Çizgenin Derinlik Öncelikli Aranması</a:t>
            </a:r>
            <a:endParaRPr lang="tr-TR" altLang="tr-TR" sz="1800">
              <a:ea typeface="Calibri" panose="020F0502020204030204" pitchFamily="34" charset="0"/>
              <a:cs typeface="Times New Roman" panose="02020603050405020304" pitchFamily="18" charset="0"/>
            </a:endParaRPr>
          </a:p>
        </p:txBody>
      </p:sp>
      <p:graphicFrame>
        <p:nvGraphicFramePr>
          <p:cNvPr id="93191" name="Nesne 3"/>
          <p:cNvGraphicFramePr>
            <a:graphicFrameLocks noChangeAspect="1"/>
          </p:cNvGraphicFramePr>
          <p:nvPr/>
        </p:nvGraphicFramePr>
        <p:xfrm>
          <a:off x="290513" y="2192338"/>
          <a:ext cx="7910512" cy="3290887"/>
        </p:xfrm>
        <a:graphic>
          <a:graphicData uri="http://schemas.openxmlformats.org/presentationml/2006/ole">
            <mc:AlternateContent xmlns:mc="http://schemas.openxmlformats.org/markup-compatibility/2006">
              <mc:Choice xmlns:v="urn:schemas-microsoft-com:vml" Requires="v">
                <p:oleObj spid="_x0000_s93193" name="Visio" r:id="rId3" imgW="6572144" imgH="2733535" progId="Visio.Drawing.15">
                  <p:embed/>
                </p:oleObj>
              </mc:Choice>
              <mc:Fallback>
                <p:oleObj name="Visio" r:id="rId3" imgW="6572144" imgH="2733535" progId="Visio.Drawing.15">
                  <p:embed/>
                  <p:pic>
                    <p:nvPicPr>
                      <p:cNvPr id="0" name="Nesn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13" y="2192338"/>
                        <a:ext cx="7910512" cy="329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2"/>
          <p:cNvSpPr txBox="1">
            <a:spLocks noChangeArrowheads="1"/>
          </p:cNvSpPr>
          <p:nvPr/>
        </p:nvSpPr>
        <p:spPr>
          <a:xfrm>
            <a:off x="5638800" y="71438"/>
            <a:ext cx="3481388"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a:t>
            </a:r>
            <a:r>
              <a:rPr lang="tr-TR" altLang="zh-TW" sz="2400" kern="0" dirty="0" smtClean="0">
                <a:solidFill>
                  <a:srgbClr val="00B0F0"/>
                </a:solidFill>
              </a:rPr>
              <a:t>4</a:t>
            </a:r>
            <a:r>
              <a:rPr lang="en-US" altLang="zh-TW" sz="2400" kern="0" dirty="0" smtClean="0">
                <a:solidFill>
                  <a:srgbClr val="00B0F0"/>
                </a:solidFill>
              </a:rPr>
              <a:t> </a:t>
            </a:r>
            <a:r>
              <a:rPr lang="tr-TR" altLang="zh-TW" sz="2400" kern="0" dirty="0" smtClean="0">
                <a:solidFill>
                  <a:srgbClr val="00B0F0"/>
                </a:solidFill>
              </a:rPr>
              <a:t>Kapsayan Ağaçlar</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投影片編號版面配置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FC807E4B-7638-4795-B8AF-283B2A5E6168}" type="slidenum">
              <a:rPr kumimoji="0" lang="en-US" altLang="zh-TW" sz="1200" smtClean="0">
                <a:latin typeface="Times New Roman" panose="02020603050405020304" pitchFamily="18" charset="0"/>
              </a:rPr>
              <a:pPr>
                <a:spcBef>
                  <a:spcPct val="0"/>
                </a:spcBef>
                <a:buClrTx/>
                <a:buSzTx/>
                <a:buFontTx/>
                <a:buNone/>
              </a:pPr>
              <a:t>73</a:t>
            </a:fld>
            <a:endParaRPr kumimoji="0" lang="en-US" altLang="zh-TW" sz="1200" smtClean="0">
              <a:latin typeface="Times New Roman" panose="02020603050405020304" pitchFamily="18" charset="0"/>
            </a:endParaRPr>
          </a:p>
        </p:txBody>
      </p:sp>
      <p:sp>
        <p:nvSpPr>
          <p:cNvPr id="94211" name="Rectangle 2"/>
          <p:cNvSpPr>
            <a:spLocks noGrp="1" noChangeArrowheads="1"/>
          </p:cNvSpPr>
          <p:nvPr>
            <p:ph type="title"/>
          </p:nvPr>
        </p:nvSpPr>
        <p:spPr>
          <a:xfrm>
            <a:off x="304800" y="304800"/>
            <a:ext cx="8839200" cy="762000"/>
          </a:xfrm>
        </p:spPr>
        <p:txBody>
          <a:bodyPr/>
          <a:lstStyle/>
          <a:p>
            <a:pPr eaLnBrk="1" hangingPunct="1"/>
            <a:r>
              <a:rPr lang="en-US" altLang="zh-TW" sz="3200" smtClean="0"/>
              <a:t>1</a:t>
            </a:r>
            <a:r>
              <a:rPr lang="tr-TR" altLang="zh-TW" sz="3200" smtClean="0"/>
              <a:t>1</a:t>
            </a:r>
            <a:r>
              <a:rPr lang="en-US" altLang="zh-TW" sz="3200" smtClean="0"/>
              <a:t>.5 En Küçük(Minimum ) Kapsayan Ağaçlar</a:t>
            </a:r>
          </a:p>
        </p:txBody>
      </p:sp>
      <p:sp>
        <p:nvSpPr>
          <p:cNvPr id="5" name="矩形 4"/>
          <p:cNvSpPr/>
          <p:nvPr/>
        </p:nvSpPr>
        <p:spPr>
          <a:xfrm>
            <a:off x="152400" y="1143000"/>
            <a:ext cx="8478838" cy="461963"/>
          </a:xfrm>
          <a:prstGeom prst="rect">
            <a:avLst/>
          </a:prstGeom>
        </p:spPr>
        <p:txBody>
          <a:bodyPr wrap="none">
            <a:spAutoFit/>
          </a:bodyPr>
          <a:lstStyle/>
          <a:p>
            <a:pPr eaLnBrk="1" hangingPunct="1">
              <a:defRPr/>
            </a:pPr>
            <a:r>
              <a:rPr lang="en-US" altLang="zh-TW" sz="2400" i="1" kern="0" dirty="0">
                <a:solidFill>
                  <a:srgbClr val="000000"/>
                </a:solidFill>
                <a:latin typeface="Times New Roman" pitchFamily="18" charset="0"/>
                <a:ea typeface="新細明體"/>
                <a:cs typeface="Times New Roman" pitchFamily="18" charset="0"/>
              </a:rPr>
              <a:t>G</a:t>
            </a:r>
            <a:r>
              <a:rPr lang="en-US" altLang="zh-TW" sz="2400" kern="0" dirty="0">
                <a:solidFill>
                  <a:srgbClr val="000000"/>
                </a:solidFill>
                <a:latin typeface="Arial"/>
                <a:ea typeface="新細明體"/>
              </a:rPr>
              <a:t>: </a:t>
            </a:r>
            <a:r>
              <a:rPr lang="tr-TR" altLang="zh-TW" sz="2400" kern="0" dirty="0">
                <a:solidFill>
                  <a:srgbClr val="000000"/>
                </a:solidFill>
                <a:latin typeface="Arial"/>
                <a:ea typeface="新細明體"/>
              </a:rPr>
              <a:t>Bağlantılı ağırlıklı çizge </a:t>
            </a:r>
            <a:r>
              <a:rPr lang="en-US" altLang="zh-TW" sz="2400" kern="0" dirty="0">
                <a:solidFill>
                  <a:srgbClr val="000000"/>
                </a:solidFill>
                <a:latin typeface="Arial"/>
                <a:ea typeface="新細明體"/>
              </a:rPr>
              <a:t>(</a:t>
            </a:r>
            <a:r>
              <a:rPr lang="tr-TR" altLang="zh-TW" sz="2400" kern="0" dirty="0">
                <a:solidFill>
                  <a:srgbClr val="000000"/>
                </a:solidFill>
                <a:latin typeface="Arial"/>
                <a:ea typeface="新細明體"/>
              </a:rPr>
              <a:t>Her kenarın bir ağırlığı vardır,</a:t>
            </a:r>
            <a:r>
              <a:rPr lang="en-US" altLang="zh-TW" sz="2400" kern="0" dirty="0">
                <a:solidFill>
                  <a:srgbClr val="000000"/>
                </a:solidFill>
                <a:latin typeface="Arial"/>
                <a:ea typeface="新細明體"/>
                <a:sym typeface="Symbol"/>
              </a:rPr>
              <a:t> 0</a:t>
            </a:r>
            <a:r>
              <a:rPr lang="en-US" altLang="zh-TW" sz="2400" kern="0" dirty="0">
                <a:solidFill>
                  <a:srgbClr val="000000"/>
                </a:solidFill>
                <a:latin typeface="Arial"/>
                <a:ea typeface="新細明體"/>
              </a:rPr>
              <a:t>)</a:t>
            </a:r>
            <a:endParaRPr lang="zh-TW" altLang="en-US" sz="2400" dirty="0">
              <a:latin typeface="Arial" charset="0"/>
            </a:endParaRPr>
          </a:p>
        </p:txBody>
      </p:sp>
      <p:sp>
        <p:nvSpPr>
          <p:cNvPr id="6" name="矩形 5"/>
          <p:cNvSpPr/>
          <p:nvPr/>
        </p:nvSpPr>
        <p:spPr>
          <a:xfrm>
            <a:off x="228600" y="1600200"/>
            <a:ext cx="8867775" cy="830263"/>
          </a:xfrm>
          <a:prstGeom prst="rect">
            <a:avLst/>
          </a:prstGeom>
        </p:spPr>
        <p:txBody>
          <a:bodyPr wrap="none">
            <a:spAutoFit/>
          </a:bodyPr>
          <a:lstStyle/>
          <a:p>
            <a:pPr eaLnBrk="1" hangingPunct="1">
              <a:defRPr/>
            </a:pPr>
            <a:r>
              <a:rPr lang="tr-TR" altLang="zh-TW" sz="2400" b="1" kern="0" dirty="0">
                <a:solidFill>
                  <a:srgbClr val="008000"/>
                </a:solidFill>
                <a:latin typeface="Arial"/>
                <a:ea typeface="新細明體"/>
              </a:rPr>
              <a:t>Tanım </a:t>
            </a:r>
            <a:r>
              <a:rPr lang="en-US" altLang="zh-TW" sz="2400" i="1" kern="0" dirty="0">
                <a:latin typeface="Times New Roman" pitchFamily="18" charset="0"/>
                <a:ea typeface="新細明體"/>
                <a:cs typeface="Times New Roman" pitchFamily="18" charset="0"/>
              </a:rPr>
              <a:t>G</a:t>
            </a:r>
            <a:r>
              <a:rPr lang="tr-TR" altLang="zh-TW" sz="2400" i="1" kern="0" dirty="0">
                <a:latin typeface="Times New Roman" pitchFamily="18" charset="0"/>
                <a:ea typeface="新細明體"/>
                <a:cs typeface="Times New Roman" pitchFamily="18" charset="0"/>
              </a:rPr>
              <a:t> </a:t>
            </a:r>
            <a:r>
              <a:rPr lang="tr-TR" altLang="zh-TW" sz="2400" kern="0" dirty="0">
                <a:latin typeface="Times New Roman" pitchFamily="18" charset="0"/>
                <a:ea typeface="新細明體"/>
                <a:cs typeface="Times New Roman" pitchFamily="18" charset="0"/>
              </a:rPr>
              <a:t>‘nin</a:t>
            </a:r>
            <a:r>
              <a:rPr lang="en-US" altLang="zh-TW" sz="2400" b="1" kern="0" dirty="0">
                <a:solidFill>
                  <a:srgbClr val="008000"/>
                </a:solidFill>
                <a:latin typeface="Arial"/>
                <a:ea typeface="新細明體"/>
              </a:rPr>
              <a:t> </a:t>
            </a:r>
            <a:r>
              <a:rPr lang="tr-TR" altLang="zh-TW" sz="2400" kern="0" dirty="0">
                <a:solidFill>
                  <a:schemeClr val="bg2">
                    <a:lumMod val="60000"/>
                    <a:lumOff val="40000"/>
                  </a:schemeClr>
                </a:solidFill>
                <a:latin typeface="Arial"/>
                <a:ea typeface="新細明體"/>
              </a:rPr>
              <a:t>minimum kapsayan ağacı</a:t>
            </a:r>
            <a:r>
              <a:rPr lang="en-US" altLang="zh-TW" sz="2400" kern="0" dirty="0">
                <a:solidFill>
                  <a:srgbClr val="000000"/>
                </a:solidFill>
                <a:latin typeface="Arial"/>
                <a:ea typeface="新細明體"/>
              </a:rPr>
              <a:t>: kenarların ağırlıklarının</a:t>
            </a:r>
            <a:endParaRPr lang="tr-TR" altLang="zh-TW" sz="2400" kern="0" dirty="0">
              <a:solidFill>
                <a:srgbClr val="000000"/>
              </a:solidFill>
              <a:latin typeface="Arial"/>
              <a:ea typeface="新細明體"/>
            </a:endParaRPr>
          </a:p>
          <a:p>
            <a:pPr eaLnBrk="1" hangingPunct="1">
              <a:defRPr/>
            </a:pPr>
            <a:r>
              <a:rPr lang="en-US" altLang="zh-TW" sz="2400" kern="0" dirty="0">
                <a:solidFill>
                  <a:srgbClr val="000000"/>
                </a:solidFill>
                <a:latin typeface="Arial"/>
                <a:ea typeface="新細明體"/>
              </a:rPr>
              <a:t> toplamı en küçük olan bir kapsayan ağa</a:t>
            </a:r>
            <a:r>
              <a:rPr lang="tr-TR" altLang="zh-TW" sz="2400" kern="0" dirty="0">
                <a:solidFill>
                  <a:srgbClr val="000000"/>
                </a:solidFill>
                <a:latin typeface="Arial"/>
                <a:ea typeface="新細明體"/>
              </a:rPr>
              <a:t>ç</a:t>
            </a:r>
            <a:endParaRPr lang="zh-TW" altLang="en-US" sz="2400" dirty="0">
              <a:latin typeface="Arial" charset="0"/>
            </a:endParaRPr>
          </a:p>
        </p:txBody>
      </p:sp>
      <p:sp>
        <p:nvSpPr>
          <p:cNvPr id="7" name="矩形 6"/>
          <p:cNvSpPr/>
          <p:nvPr/>
        </p:nvSpPr>
        <p:spPr>
          <a:xfrm>
            <a:off x="228600" y="2362200"/>
            <a:ext cx="7473950" cy="523875"/>
          </a:xfrm>
          <a:prstGeom prst="rect">
            <a:avLst/>
          </a:prstGeom>
        </p:spPr>
        <p:txBody>
          <a:bodyPr wrap="none">
            <a:spAutoFit/>
          </a:bodyPr>
          <a:lstStyle/>
          <a:p>
            <a:pPr eaLnBrk="1" hangingPunct="1">
              <a:defRPr/>
            </a:pPr>
            <a:r>
              <a:rPr lang="tr-TR" altLang="zh-TW" sz="2800" b="1" u="sng" kern="0" dirty="0">
                <a:solidFill>
                  <a:srgbClr val="008000"/>
                </a:solidFill>
                <a:latin typeface="Arial"/>
                <a:ea typeface="新細明體"/>
              </a:rPr>
              <a:t>Minimum Kapsayan Ağaçlar için Algoritma</a:t>
            </a:r>
            <a:endParaRPr lang="zh-TW" altLang="en-US" sz="2800" b="1" u="sng" dirty="0">
              <a:solidFill>
                <a:srgbClr val="008000"/>
              </a:solidFill>
              <a:latin typeface="Arial" charset="0"/>
            </a:endParaRPr>
          </a:p>
        </p:txBody>
      </p:sp>
      <p:sp>
        <p:nvSpPr>
          <p:cNvPr id="8" name="內容版面配置區 5"/>
          <p:cNvSpPr txBox="1">
            <a:spLocks noRot="1" noChangeAspect="1" noMove="1" noResize="1" noEditPoints="1" noAdjustHandles="1" noChangeArrowheads="1" noChangeShapeType="1" noTextEdit="1"/>
          </p:cNvSpPr>
          <p:nvPr/>
        </p:nvSpPr>
        <p:spPr>
          <a:xfrm>
            <a:off x="381000" y="3429000"/>
            <a:ext cx="8458200" cy="3124200"/>
          </a:xfrm>
          <a:prstGeom prst="rect">
            <a:avLst/>
          </a:prstGeom>
          <a:blipFill rotWithShape="0">
            <a:blip r:embed="rId2"/>
            <a:stretch>
              <a:fillRect l="-792" t="-1167"/>
            </a:stretch>
          </a:blipFill>
          <a:ln>
            <a:solidFill>
              <a:srgbClr val="000000"/>
            </a:solidFill>
          </a:ln>
        </p:spPr>
        <p:txBody>
          <a:bodyPr/>
          <a:lstStyle/>
          <a:p>
            <a:pPr>
              <a:defRPr/>
            </a:pPr>
            <a:r>
              <a:rPr lang="tr-TR">
                <a:noFill/>
              </a:rPr>
              <a:t> </a:t>
            </a:r>
          </a:p>
        </p:txBody>
      </p:sp>
      <p:sp>
        <p:nvSpPr>
          <p:cNvPr id="9" name="Rectangle 2"/>
          <p:cNvSpPr txBox="1">
            <a:spLocks noChangeArrowheads="1"/>
          </p:cNvSpPr>
          <p:nvPr/>
        </p:nvSpPr>
        <p:spPr bwMode="auto">
          <a:xfrm>
            <a:off x="381000" y="2895600"/>
            <a:ext cx="8382000" cy="533400"/>
          </a:xfrm>
          <a:prstGeom prst="rect">
            <a:avLst/>
          </a:prstGeom>
          <a:noFill/>
          <a:ln w="9525">
            <a:noFill/>
            <a:miter lim="800000"/>
            <a:headEnd/>
            <a:tailEnd/>
          </a:ln>
        </p:spPr>
        <p:txBody>
          <a:bodyPr anchor="ctr"/>
          <a:lstStyle/>
          <a:p>
            <a:pPr eaLnBrk="1" hangingPunct="1">
              <a:defRPr/>
            </a:pPr>
            <a:r>
              <a:rPr lang="en-US" altLang="zh-TW" sz="2800" b="1" kern="0" dirty="0">
                <a:solidFill>
                  <a:srgbClr val="0000CC"/>
                </a:solidFill>
                <a:latin typeface="+mj-lt"/>
                <a:ea typeface="+mj-ea"/>
                <a:cs typeface="+mj-cs"/>
              </a:rPr>
              <a:t>Algorit</a:t>
            </a:r>
            <a:r>
              <a:rPr lang="tr-TR" altLang="zh-TW" sz="2800" b="1" kern="0" dirty="0">
                <a:solidFill>
                  <a:srgbClr val="0000CC"/>
                </a:solidFill>
                <a:latin typeface="+mj-lt"/>
                <a:ea typeface="+mj-ea"/>
                <a:cs typeface="+mj-cs"/>
              </a:rPr>
              <a:t>ma</a:t>
            </a:r>
            <a:r>
              <a:rPr lang="en-US" altLang="zh-TW" sz="2800" b="1" kern="0" dirty="0">
                <a:solidFill>
                  <a:srgbClr val="0000CC"/>
                </a:solidFill>
                <a:latin typeface="+mj-lt"/>
                <a:ea typeface="+mj-ea"/>
                <a:cs typeface="+mj-cs"/>
              </a:rPr>
              <a:t> 1</a:t>
            </a:r>
            <a:r>
              <a:rPr lang="en-US" altLang="zh-TW" sz="3200" b="1" kern="0" dirty="0">
                <a:solidFill>
                  <a:srgbClr val="0000CC"/>
                </a:solidFill>
                <a:latin typeface="+mj-lt"/>
                <a:ea typeface="+mj-ea"/>
                <a:cs typeface="+mj-cs"/>
              </a:rPr>
              <a:t> </a:t>
            </a:r>
            <a:r>
              <a:rPr lang="en-US" altLang="zh-TW" sz="2400" kern="0" dirty="0">
                <a:latin typeface="+mj-lt"/>
                <a:ea typeface="+mj-ea"/>
                <a:cs typeface="+mj-cs"/>
              </a:rPr>
              <a:t>(Prim Algorit</a:t>
            </a:r>
            <a:r>
              <a:rPr lang="tr-TR" altLang="zh-TW" sz="2400" kern="0" dirty="0" err="1">
                <a:latin typeface="+mj-lt"/>
                <a:ea typeface="+mj-ea"/>
                <a:cs typeface="+mj-cs"/>
              </a:rPr>
              <a:t>ması</a:t>
            </a:r>
            <a:r>
              <a:rPr lang="en-US" altLang="zh-TW" sz="2400" kern="0" dirty="0">
                <a:latin typeface="+mj-lt"/>
                <a:ea typeface="+mj-ea"/>
                <a:cs typeface="+mj-cs"/>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BB6BEC18-6678-4F17-8CEF-F78F3784C72C}" type="slidenum">
              <a:rPr kumimoji="0" lang="en-US" altLang="zh-TW" sz="1200" smtClean="0">
                <a:latin typeface="Times New Roman" panose="02020603050405020304" pitchFamily="18" charset="0"/>
              </a:rPr>
              <a:pPr>
                <a:spcBef>
                  <a:spcPct val="0"/>
                </a:spcBef>
                <a:buClrTx/>
                <a:buSzTx/>
                <a:buFontTx/>
                <a:buNone/>
              </a:pPr>
              <a:t>74</a:t>
            </a:fld>
            <a:endParaRPr kumimoji="0" lang="en-US" altLang="zh-TW" sz="1200" smtClean="0">
              <a:latin typeface="Times New Roman" panose="02020603050405020304" pitchFamily="18" charset="0"/>
            </a:endParaRPr>
          </a:p>
        </p:txBody>
      </p:sp>
      <p:sp>
        <p:nvSpPr>
          <p:cNvPr id="9" name="矩形 8"/>
          <p:cNvSpPr/>
          <p:nvPr/>
        </p:nvSpPr>
        <p:spPr>
          <a:xfrm>
            <a:off x="152400" y="533400"/>
            <a:ext cx="8653463" cy="1230313"/>
          </a:xfrm>
          <a:prstGeom prst="rect">
            <a:avLst/>
          </a:prstGeom>
        </p:spPr>
        <p:txBody>
          <a:bodyPr>
            <a:spAutoFit/>
          </a:bodyPr>
          <a:lstStyle/>
          <a:p>
            <a:pPr eaLnBrk="1" hangingPunct="1">
              <a:defRPr/>
            </a:pPr>
            <a:r>
              <a:rPr lang="tr-TR" altLang="zh-TW" sz="2600" b="1" kern="0" dirty="0">
                <a:solidFill>
                  <a:srgbClr val="008000"/>
                </a:solidFill>
                <a:latin typeface="Arial"/>
                <a:ea typeface="新細明體"/>
              </a:rPr>
              <a:t>Örnek 1</a:t>
            </a:r>
            <a:r>
              <a:rPr lang="en-US" altLang="zh-TW" sz="2600" b="1" kern="0" dirty="0">
                <a:solidFill>
                  <a:srgbClr val="008000"/>
                </a:solidFill>
                <a:latin typeface="Arial"/>
                <a:ea typeface="新細明體"/>
              </a:rPr>
              <a:t> </a:t>
            </a:r>
            <a:r>
              <a:rPr lang="tr-TR" sz="2400" u="sng" dirty="0"/>
              <a:t>Prim</a:t>
            </a:r>
            <a:r>
              <a:rPr lang="tr-TR" sz="2400" dirty="0"/>
              <a:t> algoritmasını kullanarak Şekil 1 ’deki çizge</a:t>
            </a:r>
          </a:p>
          <a:p>
            <a:pPr eaLnBrk="1" hangingPunct="1">
              <a:defRPr/>
            </a:pPr>
            <a:r>
              <a:rPr lang="tr-TR" sz="2400" dirty="0"/>
              <a:t> ile temsil edilen bilgisayarların hepsini bağla­yan minimum </a:t>
            </a:r>
          </a:p>
          <a:p>
            <a:pPr eaLnBrk="1" hangingPunct="1">
              <a:defRPr/>
            </a:pPr>
            <a:r>
              <a:rPr lang="tr-TR" sz="2400" dirty="0"/>
              <a:t>masraflı bir iletişim ağı tasarlayınız. </a:t>
            </a:r>
            <a:endParaRPr lang="zh-TW" altLang="en-US" sz="1600" dirty="0">
              <a:latin typeface="Arial" charset="0"/>
            </a:endParaRPr>
          </a:p>
        </p:txBody>
      </p:sp>
      <p:sp>
        <p:nvSpPr>
          <p:cNvPr id="95236" name="Dikdörtgen 19"/>
          <p:cNvSpPr>
            <a:spLocks noChangeArrowheads="1"/>
          </p:cNvSpPr>
          <p:nvPr/>
        </p:nvSpPr>
        <p:spPr bwMode="auto">
          <a:xfrm>
            <a:off x="1066800" y="5199063"/>
            <a:ext cx="765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tr-TR" sz="1800">
                <a:solidFill>
                  <a:srgbClr val="0070C0"/>
                </a:solidFill>
                <a:latin typeface="Calibri" panose="020F0502020204030204" pitchFamily="34" charset="0"/>
                <a:ea typeface="Calibri" panose="020F0502020204030204" pitchFamily="34" charset="0"/>
                <a:cs typeface="Times New Roman" panose="02020603050405020304" pitchFamily="18" charset="0"/>
              </a:rPr>
              <a:t>ŞEKİL 1 </a:t>
            </a:r>
            <a:r>
              <a:rPr lang="tr-TR" altLang="tr-TR" sz="1600">
                <a:latin typeface="Calibri" panose="020F0502020204030204" pitchFamily="34" charset="0"/>
                <a:ea typeface="Calibri" panose="020F0502020204030204" pitchFamily="34" charset="0"/>
                <a:cs typeface="Times New Roman" panose="02020603050405020304" pitchFamily="18" charset="0"/>
              </a:rPr>
              <a:t>Bir Bilgisayar Ağında Hatların Aylık Kira Masraflarını Gösteren Bir Ağırlıklı Çizge</a:t>
            </a:r>
            <a:endParaRPr lang="tr-TR" altLang="tr-TR" sz="1400">
              <a:ea typeface="Calibri" panose="020F0502020204030204" pitchFamily="34" charset="0"/>
              <a:cs typeface="Times New Roman" panose="02020603050405020304" pitchFamily="18" charset="0"/>
            </a:endParaRPr>
          </a:p>
        </p:txBody>
      </p:sp>
      <p:cxnSp>
        <p:nvCxnSpPr>
          <p:cNvPr id="22" name="Düz Bağlayıcı 21"/>
          <p:cNvCxnSpPr/>
          <p:nvPr/>
        </p:nvCxnSpPr>
        <p:spPr>
          <a:xfrm>
            <a:off x="6400800" y="7459663"/>
            <a:ext cx="312738" cy="1587"/>
          </a:xfrm>
          <a:prstGeom prst="line">
            <a:avLst/>
          </a:prstGeom>
        </p:spPr>
        <p:style>
          <a:lnRef idx="1">
            <a:schemeClr val="dk1"/>
          </a:lnRef>
          <a:fillRef idx="0">
            <a:schemeClr val="dk1"/>
          </a:fillRef>
          <a:effectRef idx="0">
            <a:schemeClr val="dk1"/>
          </a:effectRef>
          <a:fontRef idx="minor">
            <a:schemeClr val="tx1"/>
          </a:fontRef>
        </p:style>
      </p:cxnSp>
      <p:cxnSp>
        <p:nvCxnSpPr>
          <p:cNvPr id="25" name="Düz Bağlayıcı 24"/>
          <p:cNvCxnSpPr/>
          <p:nvPr/>
        </p:nvCxnSpPr>
        <p:spPr>
          <a:xfrm>
            <a:off x="5745163" y="7372350"/>
            <a:ext cx="333375" cy="1588"/>
          </a:xfrm>
          <a:prstGeom prst="line">
            <a:avLst/>
          </a:prstGeom>
        </p:spPr>
        <p:style>
          <a:lnRef idx="1">
            <a:schemeClr val="dk1"/>
          </a:lnRef>
          <a:fillRef idx="0">
            <a:schemeClr val="dk1"/>
          </a:fillRef>
          <a:effectRef idx="0">
            <a:schemeClr val="dk1"/>
          </a:effectRef>
          <a:fontRef idx="minor">
            <a:schemeClr val="tx1"/>
          </a:fontRef>
        </p:style>
      </p:cxnSp>
      <p:sp>
        <p:nvSpPr>
          <p:cNvPr id="95239" name="Dikdörtgen 5"/>
          <p:cNvSpPr>
            <a:spLocks noChangeArrowheads="1"/>
          </p:cNvSpPr>
          <p:nvPr/>
        </p:nvSpPr>
        <p:spPr bwMode="auto">
          <a:xfrm>
            <a:off x="2286000" y="310515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tr-TR" sz="1800" b="1">
                <a:latin typeface="Calibri" panose="020F0502020204030204" pitchFamily="34" charset="0"/>
                <a:ea typeface="Calibri" panose="020F0502020204030204" pitchFamily="34" charset="0"/>
                <a:cs typeface="Times New Roman" panose="02020603050405020304" pitchFamily="18" charset="0"/>
              </a:rPr>
              <a:t>.</a:t>
            </a:r>
            <a:endParaRPr lang="tr-TR" altLang="tr-TR" sz="1800">
              <a:ea typeface="Calibri" panose="020F0502020204030204" pitchFamily="34" charset="0"/>
              <a:cs typeface="Times New Roman" panose="02020603050405020304" pitchFamily="18" charset="0"/>
            </a:endParaRPr>
          </a:p>
        </p:txBody>
      </p:sp>
      <p:graphicFrame>
        <p:nvGraphicFramePr>
          <p:cNvPr id="95240" name="Nesne 6"/>
          <p:cNvGraphicFramePr>
            <a:graphicFrameLocks noChangeAspect="1"/>
          </p:cNvGraphicFramePr>
          <p:nvPr/>
        </p:nvGraphicFramePr>
        <p:xfrm>
          <a:off x="533400" y="1905000"/>
          <a:ext cx="8178800" cy="3200400"/>
        </p:xfrm>
        <a:graphic>
          <a:graphicData uri="http://schemas.openxmlformats.org/presentationml/2006/ole">
            <mc:AlternateContent xmlns:mc="http://schemas.openxmlformats.org/markup-compatibility/2006">
              <mc:Choice xmlns:v="urn:schemas-microsoft-com:vml" Requires="v">
                <p:oleObj spid="_x0000_s95242" name="Visio" r:id="rId3" imgW="3848123" imgH="1505112" progId="Visio.Drawing.15">
                  <p:embed/>
                </p:oleObj>
              </mc:Choice>
              <mc:Fallback>
                <p:oleObj name="Visio" r:id="rId3" imgW="3848123" imgH="1505112" progId="Visio.Drawing.15">
                  <p:embed/>
                  <p:pic>
                    <p:nvPicPr>
                      <p:cNvPr id="0" name="Nesn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05000"/>
                        <a:ext cx="8178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41" name="Rectangle 2"/>
          <p:cNvSpPr>
            <a:spLocks noGrp="1" noChangeArrowheads="1"/>
          </p:cNvSpPr>
          <p:nvPr>
            <p:ph type="title"/>
          </p:nvPr>
        </p:nvSpPr>
        <p:spPr>
          <a:xfrm>
            <a:off x="4267200" y="-33338"/>
            <a:ext cx="4876800" cy="533401"/>
          </a:xfrm>
        </p:spPr>
        <p:txBody>
          <a:bodyPr/>
          <a:lstStyle/>
          <a:p>
            <a:pPr eaLnBrk="1" hangingPunct="1"/>
            <a:r>
              <a:rPr lang="en-US" altLang="zh-TW" sz="1800" smtClean="0">
                <a:solidFill>
                  <a:srgbClr val="00B0F0"/>
                </a:solidFill>
              </a:rPr>
              <a:t>1</a:t>
            </a:r>
            <a:r>
              <a:rPr lang="tr-TR" altLang="zh-TW" sz="1800" smtClean="0">
                <a:solidFill>
                  <a:srgbClr val="00B0F0"/>
                </a:solidFill>
              </a:rPr>
              <a:t>1</a:t>
            </a:r>
            <a:r>
              <a:rPr lang="en-US" altLang="zh-TW" sz="1800" smtClean="0">
                <a:solidFill>
                  <a:srgbClr val="00B0F0"/>
                </a:solidFill>
              </a:rPr>
              <a:t>.5 En Küçük(Minimum ) Kapsayan Ağaçlar</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57F24325-1DB1-470F-A148-B7969AB1DCD7}" type="slidenum">
              <a:rPr kumimoji="0" lang="en-US" altLang="zh-TW" sz="1200" smtClean="0">
                <a:latin typeface="Times New Roman" panose="02020603050405020304" pitchFamily="18" charset="0"/>
              </a:rPr>
              <a:pPr>
                <a:spcBef>
                  <a:spcPct val="0"/>
                </a:spcBef>
                <a:buClrTx/>
                <a:buSzTx/>
                <a:buFontTx/>
                <a:buNone/>
              </a:pPr>
              <a:t>75</a:t>
            </a:fld>
            <a:endParaRPr kumimoji="0" lang="en-US" altLang="zh-TW" sz="1200" smtClean="0">
              <a:latin typeface="Times New Roman" panose="02020603050405020304" pitchFamily="18" charset="0"/>
            </a:endParaRPr>
          </a:p>
        </p:txBody>
      </p:sp>
      <p:sp>
        <p:nvSpPr>
          <p:cNvPr id="9" name="矩形 8"/>
          <p:cNvSpPr/>
          <p:nvPr/>
        </p:nvSpPr>
        <p:spPr>
          <a:xfrm>
            <a:off x="152400" y="533400"/>
            <a:ext cx="8653463" cy="492125"/>
          </a:xfrm>
          <a:prstGeom prst="rect">
            <a:avLst/>
          </a:prstGeom>
        </p:spPr>
        <p:txBody>
          <a:bodyPr>
            <a:spAutoFit/>
          </a:bodyPr>
          <a:lstStyle/>
          <a:p>
            <a:pPr eaLnBrk="1" hangingPunct="1">
              <a:defRPr/>
            </a:pPr>
            <a:r>
              <a:rPr lang="tr-TR" altLang="zh-TW" sz="2600" b="1" kern="0" dirty="0">
                <a:solidFill>
                  <a:srgbClr val="008000"/>
                </a:solidFill>
                <a:latin typeface="Arial"/>
                <a:ea typeface="新細明體"/>
              </a:rPr>
              <a:t>Örnek 1</a:t>
            </a:r>
            <a:endParaRPr lang="zh-TW" altLang="en-US" sz="1600" dirty="0">
              <a:latin typeface="Arial" charset="0"/>
            </a:endParaRPr>
          </a:p>
        </p:txBody>
      </p:sp>
      <p:pic>
        <p:nvPicPr>
          <p:cNvPr id="96260" name="Picture 3" descr="10_5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8" y="1470025"/>
            <a:ext cx="392906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368300" y="1035050"/>
            <a:ext cx="1160463" cy="461963"/>
          </a:xfrm>
          <a:prstGeom prst="rect">
            <a:avLst/>
          </a:prstGeom>
        </p:spPr>
        <p:txBody>
          <a:bodyPr wrap="none">
            <a:spAutoFit/>
          </a:bodyPr>
          <a:lstStyle/>
          <a:p>
            <a:pPr eaLnBrk="1" hangingPunct="1">
              <a:defRPr/>
            </a:pPr>
            <a:r>
              <a:rPr lang="tr-TR" altLang="zh-TW" sz="2400" kern="0" dirty="0">
                <a:solidFill>
                  <a:srgbClr val="008000"/>
                </a:solidFill>
                <a:latin typeface="Arial"/>
                <a:ea typeface="新細明體"/>
              </a:rPr>
              <a:t>Çözüm</a:t>
            </a:r>
            <a:endParaRPr lang="zh-TW" altLang="en-US" sz="1600" dirty="0">
              <a:latin typeface="Arial" charset="0"/>
            </a:endParaRPr>
          </a:p>
        </p:txBody>
      </p:sp>
      <p:cxnSp>
        <p:nvCxnSpPr>
          <p:cNvPr id="16" name="AutoShape 18"/>
          <p:cNvCxnSpPr>
            <a:cxnSpLocks noChangeShapeType="1"/>
          </p:cNvCxnSpPr>
          <p:nvPr/>
        </p:nvCxnSpPr>
        <p:spPr bwMode="auto">
          <a:xfrm rot="5400000">
            <a:off x="4857751" y="2279650"/>
            <a:ext cx="1143000" cy="3175"/>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84" name="AutoShape 18"/>
          <p:cNvCxnSpPr>
            <a:cxnSpLocks noChangeShapeType="1"/>
          </p:cNvCxnSpPr>
          <p:nvPr/>
        </p:nvCxnSpPr>
        <p:spPr bwMode="auto">
          <a:xfrm>
            <a:off x="4256088" y="1709738"/>
            <a:ext cx="1139825" cy="1587"/>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86" name="AutoShape 18"/>
          <p:cNvCxnSpPr>
            <a:cxnSpLocks noChangeShapeType="1"/>
          </p:cNvCxnSpPr>
          <p:nvPr/>
        </p:nvCxnSpPr>
        <p:spPr bwMode="auto">
          <a:xfrm rot="5400000">
            <a:off x="4857751" y="3500437"/>
            <a:ext cx="1143000" cy="3175"/>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88" name="AutoShape 18"/>
          <p:cNvCxnSpPr>
            <a:cxnSpLocks noChangeShapeType="1"/>
          </p:cNvCxnSpPr>
          <p:nvPr/>
        </p:nvCxnSpPr>
        <p:spPr bwMode="auto">
          <a:xfrm rot="5400000">
            <a:off x="3638551" y="2279650"/>
            <a:ext cx="1143000" cy="3175"/>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89" name="AutoShape 18"/>
          <p:cNvCxnSpPr>
            <a:cxnSpLocks noChangeShapeType="1"/>
          </p:cNvCxnSpPr>
          <p:nvPr/>
        </p:nvCxnSpPr>
        <p:spPr bwMode="auto">
          <a:xfrm>
            <a:off x="4208463" y="4071938"/>
            <a:ext cx="1143000" cy="1587"/>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90" name="AutoShape 18"/>
          <p:cNvCxnSpPr>
            <a:cxnSpLocks noChangeShapeType="1"/>
          </p:cNvCxnSpPr>
          <p:nvPr/>
        </p:nvCxnSpPr>
        <p:spPr bwMode="auto">
          <a:xfrm>
            <a:off x="5427663" y="2906713"/>
            <a:ext cx="1143000" cy="1587"/>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91" name="AutoShape 18"/>
          <p:cNvCxnSpPr>
            <a:cxnSpLocks noChangeShapeType="1"/>
          </p:cNvCxnSpPr>
          <p:nvPr/>
        </p:nvCxnSpPr>
        <p:spPr bwMode="auto">
          <a:xfrm rot="5400000">
            <a:off x="6019801" y="2279650"/>
            <a:ext cx="1143000" cy="3175"/>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92" name="AutoShape 18"/>
          <p:cNvCxnSpPr>
            <a:cxnSpLocks noChangeShapeType="1"/>
          </p:cNvCxnSpPr>
          <p:nvPr/>
        </p:nvCxnSpPr>
        <p:spPr bwMode="auto">
          <a:xfrm>
            <a:off x="6650038" y="1709738"/>
            <a:ext cx="1139825" cy="1587"/>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93" name="AutoShape 18"/>
          <p:cNvCxnSpPr>
            <a:cxnSpLocks noChangeShapeType="1"/>
          </p:cNvCxnSpPr>
          <p:nvPr/>
        </p:nvCxnSpPr>
        <p:spPr bwMode="auto">
          <a:xfrm>
            <a:off x="6650038" y="2906713"/>
            <a:ext cx="1139825" cy="1587"/>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96" name="AutoShape 18"/>
          <p:cNvCxnSpPr>
            <a:cxnSpLocks noChangeShapeType="1"/>
          </p:cNvCxnSpPr>
          <p:nvPr/>
        </p:nvCxnSpPr>
        <p:spPr bwMode="auto">
          <a:xfrm rot="5400000">
            <a:off x="7219951" y="3498850"/>
            <a:ext cx="1143000" cy="3175"/>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97" name="AutoShape 18"/>
          <p:cNvCxnSpPr>
            <a:cxnSpLocks noChangeShapeType="1"/>
          </p:cNvCxnSpPr>
          <p:nvPr/>
        </p:nvCxnSpPr>
        <p:spPr bwMode="auto">
          <a:xfrm>
            <a:off x="6646863" y="4071938"/>
            <a:ext cx="1143000" cy="1587"/>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96273" name="Dikdörtgen 19"/>
          <p:cNvSpPr>
            <a:spLocks noChangeArrowheads="1"/>
          </p:cNvSpPr>
          <p:nvPr/>
        </p:nvSpPr>
        <p:spPr bwMode="auto">
          <a:xfrm>
            <a:off x="995363" y="5395913"/>
            <a:ext cx="7659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tr-TR" sz="1800">
                <a:solidFill>
                  <a:srgbClr val="0070C0"/>
                </a:solidFill>
                <a:latin typeface="Calibri" panose="020F0502020204030204" pitchFamily="34" charset="0"/>
                <a:ea typeface="Calibri" panose="020F0502020204030204" pitchFamily="34" charset="0"/>
                <a:cs typeface="Times New Roman" panose="02020603050405020304" pitchFamily="18" charset="0"/>
              </a:rPr>
              <a:t>ŞEKİL 2  </a:t>
            </a:r>
            <a:r>
              <a:rPr lang="tr-TR" altLang="tr-TR" sz="1600">
                <a:ea typeface="Calibri" panose="020F0502020204030204" pitchFamily="34" charset="0"/>
                <a:cs typeface="Times New Roman" panose="02020603050405020304" pitchFamily="18" charset="0"/>
              </a:rPr>
              <a:t>Prim Algoritması Kullanılarak Oluşturulan Bir Minimum Kapsayan Ağaç</a:t>
            </a:r>
          </a:p>
        </p:txBody>
      </p:sp>
      <p:cxnSp>
        <p:nvCxnSpPr>
          <p:cNvPr id="22" name="Düz Bağlayıcı 21"/>
          <p:cNvCxnSpPr/>
          <p:nvPr/>
        </p:nvCxnSpPr>
        <p:spPr>
          <a:xfrm>
            <a:off x="6400800" y="7459663"/>
            <a:ext cx="312738" cy="1587"/>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 name="Tablo 3"/>
          <p:cNvGraphicFramePr>
            <a:graphicFrameLocks noGrp="1"/>
          </p:cNvGraphicFramePr>
          <p:nvPr/>
        </p:nvGraphicFramePr>
        <p:xfrm>
          <a:off x="381000" y="1482725"/>
          <a:ext cx="2501900" cy="3827463"/>
        </p:xfrm>
        <a:graphic>
          <a:graphicData uri="http://schemas.openxmlformats.org/drawingml/2006/table">
            <a:tbl>
              <a:tblPr firstRow="1" firstCol="1" bandRow="1">
                <a:tableStyleId>{5C22544A-7EE6-4342-B048-85BDC9FD1C3A}</a:tableStyleId>
              </a:tblPr>
              <a:tblGrid>
                <a:gridCol w="819413">
                  <a:extLst>
                    <a:ext uri="{9D8B030D-6E8A-4147-A177-3AD203B41FA5}">
                      <a16:colId xmlns:a16="http://schemas.microsoft.com/office/drawing/2014/main" val="20000"/>
                    </a:ext>
                  </a:extLst>
                </a:gridCol>
                <a:gridCol w="844287">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434780">
                <a:tc>
                  <a:txBody>
                    <a:bodyPr/>
                    <a:lstStyle/>
                    <a:p>
                      <a:pPr algn="l">
                        <a:lnSpc>
                          <a:spcPct val="107000"/>
                        </a:lnSpc>
                        <a:spcAft>
                          <a:spcPts val="0"/>
                        </a:spcAft>
                      </a:pPr>
                      <a:r>
                        <a:rPr lang="tr-TR" sz="1600" dirty="0">
                          <a:effectLst/>
                        </a:rPr>
                        <a:t>Tercih</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Kenar</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Ağırlık</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60976">
                <a:tc>
                  <a:txBody>
                    <a:bodyPr/>
                    <a:lstStyle/>
                    <a:p>
                      <a:pPr algn="l">
                        <a:lnSpc>
                          <a:spcPct val="107000"/>
                        </a:lnSpc>
                        <a:spcAft>
                          <a:spcPts val="0"/>
                        </a:spcAft>
                      </a:pPr>
                      <a:r>
                        <a:rPr lang="tr-TR" sz="1600" dirty="0">
                          <a:effectLst/>
                        </a:rPr>
                        <a:t>1</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{b,f}</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1</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60976">
                <a:tc>
                  <a:txBody>
                    <a:bodyPr/>
                    <a:lstStyle/>
                    <a:p>
                      <a:pPr algn="l">
                        <a:lnSpc>
                          <a:spcPct val="107000"/>
                        </a:lnSpc>
                        <a:spcAft>
                          <a:spcPts val="0"/>
                        </a:spcAft>
                      </a:pPr>
                      <a:r>
                        <a:rPr lang="tr-TR" sz="1600" dirty="0">
                          <a:effectLst/>
                        </a:rPr>
                        <a:t>2</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{a,b}</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2</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60976">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{f,j}</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2</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60976">
                <a:tc>
                  <a:txBody>
                    <a:bodyPr/>
                    <a:lstStyle/>
                    <a:p>
                      <a:pPr algn="l">
                        <a:lnSpc>
                          <a:spcPct val="107000"/>
                        </a:lnSpc>
                        <a:spcAft>
                          <a:spcPts val="0"/>
                        </a:spcAft>
                      </a:pPr>
                      <a:r>
                        <a:rPr lang="tr-TR" sz="1600" dirty="0">
                          <a:effectLst/>
                        </a:rPr>
                        <a:t>4</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{a,e}</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60976">
                <a:tc>
                  <a:txBody>
                    <a:bodyPr/>
                    <a:lstStyle/>
                    <a:p>
                      <a:pPr algn="l">
                        <a:lnSpc>
                          <a:spcPct val="107000"/>
                        </a:lnSpc>
                        <a:spcAft>
                          <a:spcPts val="0"/>
                        </a:spcAft>
                      </a:pPr>
                      <a:r>
                        <a:rPr lang="tr-TR" sz="1600" dirty="0">
                          <a:effectLst/>
                        </a:rPr>
                        <a:t>5</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{i,j}</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60976">
                <a:tc>
                  <a:txBody>
                    <a:bodyPr/>
                    <a:lstStyle/>
                    <a:p>
                      <a:pPr algn="l">
                        <a:lnSpc>
                          <a:spcPct val="107000"/>
                        </a:lnSpc>
                        <a:spcAft>
                          <a:spcPts val="0"/>
                        </a:spcAft>
                      </a:pPr>
                      <a:r>
                        <a:rPr lang="tr-TR" sz="1600" dirty="0">
                          <a:effectLst/>
                        </a:rPr>
                        <a:t>6</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{f,g}</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60976">
                <a:tc>
                  <a:txBody>
                    <a:bodyPr/>
                    <a:lstStyle/>
                    <a:p>
                      <a:pPr algn="l">
                        <a:lnSpc>
                          <a:spcPct val="107000"/>
                        </a:lnSpc>
                        <a:spcAft>
                          <a:spcPts val="0"/>
                        </a:spcAft>
                      </a:pPr>
                      <a:r>
                        <a:rPr lang="tr-TR" sz="1600" dirty="0">
                          <a:effectLst/>
                        </a:rPr>
                        <a:t>7</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{c,g}</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2</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260976">
                <a:tc>
                  <a:txBody>
                    <a:bodyPr/>
                    <a:lstStyle/>
                    <a:p>
                      <a:pPr algn="l">
                        <a:lnSpc>
                          <a:spcPct val="107000"/>
                        </a:lnSpc>
                        <a:spcAft>
                          <a:spcPts val="0"/>
                        </a:spcAft>
                      </a:pPr>
                      <a:r>
                        <a:rPr lang="tr-TR" sz="1600" dirty="0">
                          <a:effectLst/>
                        </a:rPr>
                        <a:t>8</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{c,d}</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1</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260976">
                <a:tc>
                  <a:txBody>
                    <a:bodyPr/>
                    <a:lstStyle/>
                    <a:p>
                      <a:pPr algn="l">
                        <a:lnSpc>
                          <a:spcPct val="107000"/>
                        </a:lnSpc>
                        <a:spcAft>
                          <a:spcPts val="0"/>
                        </a:spcAft>
                      </a:pPr>
                      <a:r>
                        <a:rPr lang="tr-TR" sz="1600" dirty="0">
                          <a:effectLst/>
                        </a:rPr>
                        <a:t>9</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{g,h}</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260976">
                <a:tc>
                  <a:txBody>
                    <a:bodyPr/>
                    <a:lstStyle/>
                    <a:p>
                      <a:pPr algn="l">
                        <a:lnSpc>
                          <a:spcPct val="107000"/>
                        </a:lnSpc>
                        <a:spcAft>
                          <a:spcPts val="0"/>
                        </a:spcAft>
                      </a:pPr>
                      <a:r>
                        <a:rPr lang="tr-TR" sz="1600" dirty="0">
                          <a:effectLst/>
                        </a:rPr>
                        <a:t>10</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{h,l}</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260976">
                <a:tc>
                  <a:txBody>
                    <a:bodyPr/>
                    <a:lstStyle/>
                    <a:p>
                      <a:pPr algn="l">
                        <a:lnSpc>
                          <a:spcPct val="107000"/>
                        </a:lnSpc>
                        <a:spcAft>
                          <a:spcPts val="0"/>
                        </a:spcAft>
                      </a:pPr>
                      <a:r>
                        <a:rPr lang="tr-TR" sz="1600" dirty="0">
                          <a:effectLst/>
                        </a:rPr>
                        <a:t>11</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{k,l}</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1</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r h="521950">
                <a:tc>
                  <a:txBody>
                    <a:bodyPr/>
                    <a:lstStyle/>
                    <a:p>
                      <a:pPr algn="l">
                        <a:lnSpc>
                          <a:spcPct val="107000"/>
                        </a:lnSpc>
                        <a:spcAft>
                          <a:spcPts val="0"/>
                        </a:spcAft>
                      </a:pPr>
                      <a:r>
                        <a:rPr lang="tr-TR" sz="1600" dirty="0">
                          <a:effectLst/>
                        </a:rPr>
                        <a:t> </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Toplam:</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24</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2"/>
                  </a:ext>
                </a:extLst>
              </a:tr>
            </a:tbl>
          </a:graphicData>
        </a:graphic>
      </p:graphicFrame>
      <p:cxnSp>
        <p:nvCxnSpPr>
          <p:cNvPr id="25" name="Düz Bağlayıcı 24"/>
          <p:cNvCxnSpPr/>
          <p:nvPr/>
        </p:nvCxnSpPr>
        <p:spPr>
          <a:xfrm>
            <a:off x="5745163" y="7372350"/>
            <a:ext cx="333375" cy="1588"/>
          </a:xfrm>
          <a:prstGeom prst="line">
            <a:avLst/>
          </a:prstGeom>
        </p:spPr>
        <p:style>
          <a:lnRef idx="1">
            <a:schemeClr val="dk1"/>
          </a:lnRef>
          <a:fillRef idx="0">
            <a:schemeClr val="dk1"/>
          </a:fillRef>
          <a:effectRef idx="0">
            <a:schemeClr val="dk1"/>
          </a:effectRef>
          <a:fontRef idx="minor">
            <a:schemeClr val="tx1"/>
          </a:fontRef>
        </p:style>
      </p:cxnSp>
      <p:sp>
        <p:nvSpPr>
          <p:cNvPr id="96334" name="Rectangle 2"/>
          <p:cNvSpPr>
            <a:spLocks noGrp="1" noChangeArrowheads="1"/>
          </p:cNvSpPr>
          <p:nvPr>
            <p:ph type="title"/>
          </p:nvPr>
        </p:nvSpPr>
        <p:spPr>
          <a:xfrm>
            <a:off x="4267200" y="-33338"/>
            <a:ext cx="4876800" cy="533401"/>
          </a:xfrm>
        </p:spPr>
        <p:txBody>
          <a:bodyPr/>
          <a:lstStyle/>
          <a:p>
            <a:pPr eaLnBrk="1" hangingPunct="1"/>
            <a:r>
              <a:rPr lang="en-US" altLang="zh-TW" sz="1800" smtClean="0">
                <a:solidFill>
                  <a:srgbClr val="00B0F0"/>
                </a:solidFill>
              </a:rPr>
              <a:t>1</a:t>
            </a:r>
            <a:r>
              <a:rPr lang="tr-TR" altLang="zh-TW" sz="1800" smtClean="0">
                <a:solidFill>
                  <a:srgbClr val="00B0F0"/>
                </a:solidFill>
              </a:rPr>
              <a:t>1</a:t>
            </a:r>
            <a:r>
              <a:rPr lang="en-US" altLang="zh-TW" sz="1800" smtClean="0">
                <a:solidFill>
                  <a:srgbClr val="00B0F0"/>
                </a:solidFill>
              </a:rPr>
              <a:t>.5 En Küçük(Minimum ) Kapsayan Ağaçlar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additive="base">
                                        <p:cTn id="13" dur="500" fill="hold"/>
                                        <p:tgtEl>
                                          <p:spTgt spid="84"/>
                                        </p:tgtEl>
                                        <p:attrNameLst>
                                          <p:attrName>ppt_x</p:attrName>
                                        </p:attrNameLst>
                                      </p:cBhvr>
                                      <p:tavLst>
                                        <p:tav tm="0">
                                          <p:val>
                                            <p:strVal val="#ppt_x"/>
                                          </p:val>
                                        </p:tav>
                                        <p:tav tm="100000">
                                          <p:val>
                                            <p:strVal val="#ppt_x"/>
                                          </p:val>
                                        </p:tav>
                                      </p:tavLst>
                                    </p:anim>
                                    <p:anim calcmode="lin" valueType="num">
                                      <p:cBhvr additive="base">
                                        <p:cTn id="14"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 calcmode="lin" valueType="num">
                                      <p:cBhvr additive="base">
                                        <p:cTn id="25" dur="500" fill="hold"/>
                                        <p:tgtEl>
                                          <p:spTgt spid="88"/>
                                        </p:tgtEl>
                                        <p:attrNameLst>
                                          <p:attrName>ppt_x</p:attrName>
                                        </p:attrNameLst>
                                      </p:cBhvr>
                                      <p:tavLst>
                                        <p:tav tm="0">
                                          <p:val>
                                            <p:strVal val="#ppt_x"/>
                                          </p:val>
                                        </p:tav>
                                        <p:tav tm="100000">
                                          <p:val>
                                            <p:strVal val="#ppt_x"/>
                                          </p:val>
                                        </p:tav>
                                      </p:tavLst>
                                    </p:anim>
                                    <p:anim calcmode="lin" valueType="num">
                                      <p:cBhvr additive="base">
                                        <p:cTn id="2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anim calcmode="lin" valueType="num">
                                      <p:cBhvr additive="base">
                                        <p:cTn id="31" dur="500" fill="hold"/>
                                        <p:tgtEl>
                                          <p:spTgt spid="89"/>
                                        </p:tgtEl>
                                        <p:attrNameLst>
                                          <p:attrName>ppt_x</p:attrName>
                                        </p:attrNameLst>
                                      </p:cBhvr>
                                      <p:tavLst>
                                        <p:tav tm="0">
                                          <p:val>
                                            <p:strVal val="#ppt_x"/>
                                          </p:val>
                                        </p:tav>
                                        <p:tav tm="100000">
                                          <p:val>
                                            <p:strVal val="#ppt_x"/>
                                          </p:val>
                                        </p:tav>
                                      </p:tavLst>
                                    </p:anim>
                                    <p:anim calcmode="lin" valueType="num">
                                      <p:cBhvr additive="base">
                                        <p:cTn id="3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 calcmode="lin" valueType="num">
                                      <p:cBhvr additive="base">
                                        <p:cTn id="37" dur="500" fill="hold"/>
                                        <p:tgtEl>
                                          <p:spTgt spid="90"/>
                                        </p:tgtEl>
                                        <p:attrNameLst>
                                          <p:attrName>ppt_x</p:attrName>
                                        </p:attrNameLst>
                                      </p:cBhvr>
                                      <p:tavLst>
                                        <p:tav tm="0">
                                          <p:val>
                                            <p:strVal val="#ppt_x"/>
                                          </p:val>
                                        </p:tav>
                                        <p:tav tm="100000">
                                          <p:val>
                                            <p:strVal val="#ppt_x"/>
                                          </p:val>
                                        </p:tav>
                                      </p:tavLst>
                                    </p:anim>
                                    <p:anim calcmode="lin" valueType="num">
                                      <p:cBhvr additive="base">
                                        <p:cTn id="38"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91"/>
                                        </p:tgtEl>
                                        <p:attrNameLst>
                                          <p:attrName>style.visibility</p:attrName>
                                        </p:attrNameLst>
                                      </p:cBhvr>
                                      <p:to>
                                        <p:strVal val="visible"/>
                                      </p:to>
                                    </p:set>
                                    <p:anim calcmode="lin" valueType="num">
                                      <p:cBhvr additive="base">
                                        <p:cTn id="43" dur="500" fill="hold"/>
                                        <p:tgtEl>
                                          <p:spTgt spid="91"/>
                                        </p:tgtEl>
                                        <p:attrNameLst>
                                          <p:attrName>ppt_x</p:attrName>
                                        </p:attrNameLst>
                                      </p:cBhvr>
                                      <p:tavLst>
                                        <p:tav tm="0">
                                          <p:val>
                                            <p:strVal val="#ppt_x"/>
                                          </p:val>
                                        </p:tav>
                                        <p:tav tm="100000">
                                          <p:val>
                                            <p:strVal val="#ppt_x"/>
                                          </p:val>
                                        </p:tav>
                                      </p:tavLst>
                                    </p:anim>
                                    <p:anim calcmode="lin" valueType="num">
                                      <p:cBhvr additive="base">
                                        <p:cTn id="4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 calcmode="lin" valueType="num">
                                      <p:cBhvr additive="base">
                                        <p:cTn id="49" dur="500" fill="hold"/>
                                        <p:tgtEl>
                                          <p:spTgt spid="92"/>
                                        </p:tgtEl>
                                        <p:attrNameLst>
                                          <p:attrName>ppt_x</p:attrName>
                                        </p:attrNameLst>
                                      </p:cBhvr>
                                      <p:tavLst>
                                        <p:tav tm="0">
                                          <p:val>
                                            <p:strVal val="#ppt_x"/>
                                          </p:val>
                                        </p:tav>
                                        <p:tav tm="100000">
                                          <p:val>
                                            <p:strVal val="#ppt_x"/>
                                          </p:val>
                                        </p:tav>
                                      </p:tavLst>
                                    </p:anim>
                                    <p:anim calcmode="lin" valueType="num">
                                      <p:cBhvr additive="base">
                                        <p:cTn id="50"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93"/>
                                        </p:tgtEl>
                                        <p:attrNameLst>
                                          <p:attrName>style.visibility</p:attrName>
                                        </p:attrNameLst>
                                      </p:cBhvr>
                                      <p:to>
                                        <p:strVal val="visible"/>
                                      </p:to>
                                    </p:set>
                                    <p:anim calcmode="lin" valueType="num">
                                      <p:cBhvr additive="base">
                                        <p:cTn id="55" dur="500" fill="hold"/>
                                        <p:tgtEl>
                                          <p:spTgt spid="93"/>
                                        </p:tgtEl>
                                        <p:attrNameLst>
                                          <p:attrName>ppt_x</p:attrName>
                                        </p:attrNameLst>
                                      </p:cBhvr>
                                      <p:tavLst>
                                        <p:tav tm="0">
                                          <p:val>
                                            <p:strVal val="#ppt_x"/>
                                          </p:val>
                                        </p:tav>
                                        <p:tav tm="100000">
                                          <p:val>
                                            <p:strVal val="#ppt_x"/>
                                          </p:val>
                                        </p:tav>
                                      </p:tavLst>
                                    </p:anim>
                                    <p:anim calcmode="lin" valueType="num">
                                      <p:cBhvr additive="base">
                                        <p:cTn id="56"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96"/>
                                        </p:tgtEl>
                                        <p:attrNameLst>
                                          <p:attrName>style.visibility</p:attrName>
                                        </p:attrNameLst>
                                      </p:cBhvr>
                                      <p:to>
                                        <p:strVal val="visible"/>
                                      </p:to>
                                    </p:set>
                                    <p:anim calcmode="lin" valueType="num">
                                      <p:cBhvr additive="base">
                                        <p:cTn id="61" dur="500" fill="hold"/>
                                        <p:tgtEl>
                                          <p:spTgt spid="96"/>
                                        </p:tgtEl>
                                        <p:attrNameLst>
                                          <p:attrName>ppt_x</p:attrName>
                                        </p:attrNameLst>
                                      </p:cBhvr>
                                      <p:tavLst>
                                        <p:tav tm="0">
                                          <p:val>
                                            <p:strVal val="#ppt_x"/>
                                          </p:val>
                                        </p:tav>
                                        <p:tav tm="100000">
                                          <p:val>
                                            <p:strVal val="#ppt_x"/>
                                          </p:val>
                                        </p:tav>
                                      </p:tavLst>
                                    </p:anim>
                                    <p:anim calcmode="lin" valueType="num">
                                      <p:cBhvr additive="base">
                                        <p:cTn id="62"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97"/>
                                        </p:tgtEl>
                                        <p:attrNameLst>
                                          <p:attrName>style.visibility</p:attrName>
                                        </p:attrNameLst>
                                      </p:cBhvr>
                                      <p:to>
                                        <p:strVal val="visible"/>
                                      </p:to>
                                    </p:set>
                                    <p:anim calcmode="lin" valueType="num">
                                      <p:cBhvr additive="base">
                                        <p:cTn id="67" dur="500" fill="hold"/>
                                        <p:tgtEl>
                                          <p:spTgt spid="97"/>
                                        </p:tgtEl>
                                        <p:attrNameLst>
                                          <p:attrName>ppt_x</p:attrName>
                                        </p:attrNameLst>
                                      </p:cBhvr>
                                      <p:tavLst>
                                        <p:tav tm="0">
                                          <p:val>
                                            <p:strVal val="#ppt_x"/>
                                          </p:val>
                                        </p:tav>
                                        <p:tav tm="100000">
                                          <p:val>
                                            <p:strVal val="#ppt_x"/>
                                          </p:val>
                                        </p:tav>
                                      </p:tavLst>
                                    </p:anim>
                                    <p:anim calcmode="lin" valueType="num">
                                      <p:cBhvr additive="base">
                                        <p:cTn id="68"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投影片編號版面配置區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E79EAAFC-9BE2-4255-9CE7-1D8D6E0FD1FE}" type="slidenum">
              <a:rPr kumimoji="0" lang="en-US" altLang="zh-TW" sz="1200" smtClean="0">
                <a:latin typeface="Times New Roman" panose="02020603050405020304" pitchFamily="18" charset="0"/>
              </a:rPr>
              <a:pPr>
                <a:spcBef>
                  <a:spcPct val="0"/>
                </a:spcBef>
                <a:buClrTx/>
                <a:buSzTx/>
                <a:buFontTx/>
                <a:buNone/>
              </a:pPr>
              <a:t>76</a:t>
            </a:fld>
            <a:endParaRPr kumimoji="0" lang="en-US" altLang="zh-TW" sz="1200" smtClean="0">
              <a:latin typeface="Times New Roman" panose="02020603050405020304" pitchFamily="18" charset="0"/>
            </a:endParaRPr>
          </a:p>
        </p:txBody>
      </p:sp>
      <p:sp>
        <p:nvSpPr>
          <p:cNvPr id="4" name="內容版面配置區 5"/>
          <p:cNvSpPr txBox="1">
            <a:spLocks noRot="1" noChangeAspect="1" noMove="1" noResize="1" noEditPoints="1" noAdjustHandles="1" noChangeArrowheads="1" noChangeShapeType="1" noTextEdit="1"/>
          </p:cNvSpPr>
          <p:nvPr/>
        </p:nvSpPr>
        <p:spPr>
          <a:xfrm>
            <a:off x="228600" y="914400"/>
            <a:ext cx="8534400" cy="3124200"/>
          </a:xfrm>
          <a:prstGeom prst="rect">
            <a:avLst/>
          </a:prstGeom>
          <a:blipFill rotWithShape="0">
            <a:blip r:embed="rId2"/>
            <a:stretch>
              <a:fillRect l="-785" t="-971"/>
            </a:stretch>
          </a:blipFill>
          <a:ln>
            <a:solidFill>
              <a:srgbClr val="000000"/>
            </a:solidFill>
          </a:ln>
        </p:spPr>
        <p:txBody>
          <a:bodyPr/>
          <a:lstStyle/>
          <a:p>
            <a:pPr>
              <a:defRPr/>
            </a:pPr>
            <a:r>
              <a:rPr lang="tr-TR">
                <a:noFill/>
              </a:rPr>
              <a:t> </a:t>
            </a:r>
          </a:p>
        </p:txBody>
      </p:sp>
      <p:sp>
        <p:nvSpPr>
          <p:cNvPr id="5" name="Rectangle 2"/>
          <p:cNvSpPr txBox="1">
            <a:spLocks noChangeArrowheads="1"/>
          </p:cNvSpPr>
          <p:nvPr/>
        </p:nvSpPr>
        <p:spPr bwMode="auto">
          <a:xfrm>
            <a:off x="381000" y="381000"/>
            <a:ext cx="8382000" cy="533400"/>
          </a:xfrm>
          <a:prstGeom prst="rect">
            <a:avLst/>
          </a:prstGeom>
          <a:noFill/>
          <a:ln w="9525">
            <a:noFill/>
            <a:miter lim="800000"/>
            <a:headEnd/>
            <a:tailEnd/>
          </a:ln>
        </p:spPr>
        <p:txBody>
          <a:bodyPr anchor="ctr"/>
          <a:lstStyle/>
          <a:p>
            <a:pPr eaLnBrk="1" hangingPunct="1">
              <a:defRPr/>
            </a:pPr>
            <a:r>
              <a:rPr lang="en-US" altLang="zh-TW" sz="2800" b="1" kern="0" dirty="0">
                <a:solidFill>
                  <a:srgbClr val="0000CC"/>
                </a:solidFill>
                <a:latin typeface="+mj-lt"/>
                <a:ea typeface="+mj-ea"/>
                <a:cs typeface="+mj-cs"/>
              </a:rPr>
              <a:t>Algorit</a:t>
            </a:r>
            <a:r>
              <a:rPr lang="tr-TR" altLang="zh-TW" sz="2800" b="1" kern="0" dirty="0">
                <a:solidFill>
                  <a:srgbClr val="0000CC"/>
                </a:solidFill>
                <a:latin typeface="+mj-lt"/>
                <a:ea typeface="+mj-ea"/>
                <a:cs typeface="+mj-cs"/>
              </a:rPr>
              <a:t>ma</a:t>
            </a:r>
            <a:r>
              <a:rPr lang="en-US" altLang="zh-TW" sz="2800" b="1" kern="0" dirty="0">
                <a:solidFill>
                  <a:srgbClr val="0000CC"/>
                </a:solidFill>
                <a:latin typeface="+mj-lt"/>
                <a:ea typeface="+mj-ea"/>
                <a:cs typeface="+mj-cs"/>
              </a:rPr>
              <a:t> 2</a:t>
            </a:r>
            <a:r>
              <a:rPr lang="en-US" altLang="zh-TW" sz="3200" b="1" kern="0" dirty="0">
                <a:solidFill>
                  <a:srgbClr val="0000CC"/>
                </a:solidFill>
                <a:latin typeface="+mj-lt"/>
                <a:ea typeface="+mj-ea"/>
                <a:cs typeface="+mj-cs"/>
              </a:rPr>
              <a:t> </a:t>
            </a:r>
            <a:r>
              <a:rPr lang="en-US" altLang="zh-TW" sz="2400" kern="0" dirty="0">
                <a:latin typeface="+mj-lt"/>
                <a:ea typeface="+mj-ea"/>
                <a:cs typeface="+mj-cs"/>
              </a:rPr>
              <a:t>(</a:t>
            </a:r>
            <a:r>
              <a:rPr lang="tr-TR" sz="2400" u="sng" dirty="0"/>
              <a:t>Kruskal Algoritması.</a:t>
            </a:r>
            <a:r>
              <a:rPr lang="en-US" altLang="zh-TW" sz="2400" kern="0" dirty="0">
                <a:latin typeface="+mj-lt"/>
                <a:ea typeface="+mj-ea"/>
                <a:cs typeface="+mj-cs"/>
              </a:rPr>
              <a:t>) </a:t>
            </a:r>
          </a:p>
        </p:txBody>
      </p:sp>
      <p:sp>
        <p:nvSpPr>
          <p:cNvPr id="97285" name="Rectangle 2"/>
          <p:cNvSpPr>
            <a:spLocks noGrp="1" noChangeArrowheads="1"/>
          </p:cNvSpPr>
          <p:nvPr>
            <p:ph type="title"/>
          </p:nvPr>
        </p:nvSpPr>
        <p:spPr>
          <a:xfrm>
            <a:off x="4267200" y="-33338"/>
            <a:ext cx="4876800" cy="533401"/>
          </a:xfrm>
        </p:spPr>
        <p:txBody>
          <a:bodyPr/>
          <a:lstStyle/>
          <a:p>
            <a:pPr eaLnBrk="1" hangingPunct="1"/>
            <a:r>
              <a:rPr lang="en-US" altLang="zh-TW" sz="1800" smtClean="0">
                <a:solidFill>
                  <a:srgbClr val="00B0F0"/>
                </a:solidFill>
              </a:rPr>
              <a:t>1</a:t>
            </a:r>
            <a:r>
              <a:rPr lang="tr-TR" altLang="zh-TW" sz="1800" smtClean="0">
                <a:solidFill>
                  <a:srgbClr val="00B0F0"/>
                </a:solidFill>
              </a:rPr>
              <a:t>1</a:t>
            </a:r>
            <a:r>
              <a:rPr lang="en-US" altLang="zh-TW" sz="1800" smtClean="0">
                <a:solidFill>
                  <a:srgbClr val="00B0F0"/>
                </a:solidFill>
              </a:rPr>
              <a:t>.5 En Küçük(Minimum ) Kapsayan Ağaçlar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33DE244A-FAC5-4770-9B66-31DD125A7D3F}" type="slidenum">
              <a:rPr kumimoji="0" lang="en-US" altLang="zh-TW" sz="1200" smtClean="0">
                <a:latin typeface="Times New Roman" panose="02020603050405020304" pitchFamily="18" charset="0"/>
              </a:rPr>
              <a:pPr>
                <a:spcBef>
                  <a:spcPct val="0"/>
                </a:spcBef>
                <a:buClrTx/>
                <a:buSzTx/>
                <a:buFontTx/>
                <a:buNone/>
              </a:pPr>
              <a:t>77</a:t>
            </a:fld>
            <a:endParaRPr kumimoji="0" lang="en-US" altLang="zh-TW" sz="1200" smtClean="0">
              <a:latin typeface="Times New Roman" panose="02020603050405020304" pitchFamily="18" charset="0"/>
            </a:endParaRPr>
          </a:p>
        </p:txBody>
      </p:sp>
      <p:sp>
        <p:nvSpPr>
          <p:cNvPr id="9" name="矩形 8"/>
          <p:cNvSpPr/>
          <p:nvPr/>
        </p:nvSpPr>
        <p:spPr>
          <a:xfrm>
            <a:off x="152400" y="533400"/>
            <a:ext cx="8991600" cy="830263"/>
          </a:xfrm>
          <a:prstGeom prst="rect">
            <a:avLst/>
          </a:prstGeom>
        </p:spPr>
        <p:txBody>
          <a:bodyPr>
            <a:spAutoFit/>
          </a:bodyPr>
          <a:lstStyle/>
          <a:p>
            <a:pPr eaLnBrk="1" hangingPunct="1">
              <a:defRPr/>
            </a:pPr>
            <a:r>
              <a:rPr lang="tr-TR" altLang="zh-TW" sz="2400" b="1" kern="0" dirty="0">
                <a:solidFill>
                  <a:srgbClr val="008000"/>
                </a:solidFill>
                <a:latin typeface="Arial"/>
                <a:ea typeface="新細明體"/>
              </a:rPr>
              <a:t>Örnek </a:t>
            </a:r>
            <a:r>
              <a:rPr lang="en-US" altLang="zh-TW" sz="2400" b="1" kern="0" dirty="0">
                <a:solidFill>
                  <a:srgbClr val="008000"/>
                </a:solidFill>
                <a:latin typeface="Arial"/>
                <a:ea typeface="新細明體"/>
              </a:rPr>
              <a:t>3 </a:t>
            </a:r>
            <a:r>
              <a:rPr lang="tr-TR" sz="2400" u="sng" dirty="0"/>
              <a:t>Kruskal</a:t>
            </a:r>
            <a:r>
              <a:rPr lang="tr-TR" sz="2400" dirty="0"/>
              <a:t> algoritmasını kullanarak Şekil 3’deki çizgenin bir minimum kapsayan ağacını bulunuz</a:t>
            </a:r>
            <a:endParaRPr lang="zh-TW" altLang="en-US" sz="1600" dirty="0">
              <a:latin typeface="Arial" charset="0"/>
            </a:endParaRPr>
          </a:p>
        </p:txBody>
      </p:sp>
      <p:graphicFrame>
        <p:nvGraphicFramePr>
          <p:cNvPr id="98308" name="Nesne 1"/>
          <p:cNvGraphicFramePr>
            <a:graphicFrameLocks noChangeAspect="1"/>
          </p:cNvGraphicFramePr>
          <p:nvPr/>
        </p:nvGraphicFramePr>
        <p:xfrm>
          <a:off x="304800" y="1219200"/>
          <a:ext cx="5867400" cy="4346575"/>
        </p:xfrm>
        <a:graphic>
          <a:graphicData uri="http://schemas.openxmlformats.org/presentationml/2006/ole">
            <mc:AlternateContent xmlns:mc="http://schemas.openxmlformats.org/markup-compatibility/2006">
              <mc:Choice xmlns:v="urn:schemas-microsoft-com:vml" Requires="v">
                <p:oleObj spid="_x0000_s98311" name="Visio" r:id="rId3" imgW="3971805" imgH="2943136" progId="Visio.Drawing.15">
                  <p:embed/>
                </p:oleObj>
              </mc:Choice>
              <mc:Fallback>
                <p:oleObj name="Visio" r:id="rId3" imgW="3971805" imgH="2943136" progId="Visio.Drawing.15">
                  <p:embed/>
                  <p:pic>
                    <p:nvPicPr>
                      <p:cNvPr id="0" name="Nesn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19200"/>
                        <a:ext cx="58674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09" name="Dikdörtgen 2"/>
          <p:cNvSpPr>
            <a:spLocks noChangeArrowheads="1"/>
          </p:cNvSpPr>
          <p:nvPr/>
        </p:nvSpPr>
        <p:spPr bwMode="auto">
          <a:xfrm>
            <a:off x="762000" y="5354638"/>
            <a:ext cx="27495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2000">
                <a:solidFill>
                  <a:srgbClr val="0070C0"/>
                </a:solidFill>
                <a:latin typeface="Calibri" panose="020F0502020204030204" pitchFamily="34" charset="0"/>
                <a:ea typeface="Calibri" panose="020F0502020204030204" pitchFamily="34" charset="0"/>
                <a:cs typeface="Times New Roman" panose="02020603050405020304" pitchFamily="18" charset="0"/>
              </a:rPr>
              <a:t>ŞEKİL 3 </a:t>
            </a:r>
            <a:r>
              <a:rPr lang="tr-TR" altLang="tr-TR" sz="1800">
                <a:latin typeface="Calibri" panose="020F0502020204030204" pitchFamily="34" charset="0"/>
                <a:ea typeface="Calibri" panose="020F0502020204030204" pitchFamily="34" charset="0"/>
                <a:cs typeface="Times New Roman" panose="02020603050405020304" pitchFamily="18" charset="0"/>
              </a:rPr>
              <a:t>Bir Ağırlıklı Çizelge</a:t>
            </a:r>
          </a:p>
        </p:txBody>
      </p:sp>
      <p:sp>
        <p:nvSpPr>
          <p:cNvPr id="98310" name="Rectangle 2"/>
          <p:cNvSpPr>
            <a:spLocks noGrp="1" noChangeArrowheads="1"/>
          </p:cNvSpPr>
          <p:nvPr>
            <p:ph type="title"/>
          </p:nvPr>
        </p:nvSpPr>
        <p:spPr>
          <a:xfrm>
            <a:off x="4267200" y="-33338"/>
            <a:ext cx="4876800" cy="533401"/>
          </a:xfrm>
        </p:spPr>
        <p:txBody>
          <a:bodyPr/>
          <a:lstStyle/>
          <a:p>
            <a:pPr eaLnBrk="1" hangingPunct="1"/>
            <a:r>
              <a:rPr lang="en-US" altLang="zh-TW" sz="1800" smtClean="0">
                <a:solidFill>
                  <a:srgbClr val="00B0F0"/>
                </a:solidFill>
              </a:rPr>
              <a:t>1</a:t>
            </a:r>
            <a:r>
              <a:rPr lang="tr-TR" altLang="zh-TW" sz="1800" smtClean="0">
                <a:solidFill>
                  <a:srgbClr val="00B0F0"/>
                </a:solidFill>
              </a:rPr>
              <a:t>1</a:t>
            </a:r>
            <a:r>
              <a:rPr lang="en-US" altLang="zh-TW" sz="1800" smtClean="0">
                <a:solidFill>
                  <a:srgbClr val="00B0F0"/>
                </a:solidFill>
              </a:rPr>
              <a:t>.5 En Küçük(Minimum ) Kapsayan Ağaçlar</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投影片編號版面配置區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B301A06C-F736-4AA8-81E6-646C0B262739}" type="slidenum">
              <a:rPr kumimoji="0" lang="en-US" altLang="zh-TW" sz="1200" smtClean="0">
                <a:latin typeface="Times New Roman" panose="02020603050405020304" pitchFamily="18" charset="0"/>
              </a:rPr>
              <a:pPr>
                <a:spcBef>
                  <a:spcPct val="0"/>
                </a:spcBef>
                <a:buClrTx/>
                <a:buSzTx/>
                <a:buFontTx/>
                <a:buNone/>
              </a:pPr>
              <a:t>78</a:t>
            </a:fld>
            <a:endParaRPr kumimoji="0" lang="en-US" altLang="zh-TW" sz="1200" smtClean="0">
              <a:latin typeface="Times New Roman" panose="02020603050405020304" pitchFamily="18" charset="0"/>
            </a:endParaRPr>
          </a:p>
        </p:txBody>
      </p:sp>
      <p:sp>
        <p:nvSpPr>
          <p:cNvPr id="9" name="矩形 8"/>
          <p:cNvSpPr/>
          <p:nvPr/>
        </p:nvSpPr>
        <p:spPr>
          <a:xfrm>
            <a:off x="152400" y="533400"/>
            <a:ext cx="8991600" cy="830263"/>
          </a:xfrm>
          <a:prstGeom prst="rect">
            <a:avLst/>
          </a:prstGeom>
        </p:spPr>
        <p:txBody>
          <a:bodyPr>
            <a:spAutoFit/>
          </a:bodyPr>
          <a:lstStyle/>
          <a:p>
            <a:pPr eaLnBrk="1" hangingPunct="1">
              <a:defRPr/>
            </a:pPr>
            <a:r>
              <a:rPr lang="tr-TR" altLang="zh-TW" sz="2400" b="1" kern="0" dirty="0">
                <a:solidFill>
                  <a:srgbClr val="008000"/>
                </a:solidFill>
                <a:latin typeface="Arial"/>
                <a:ea typeface="新細明體"/>
              </a:rPr>
              <a:t>Örnek </a:t>
            </a:r>
            <a:r>
              <a:rPr lang="en-US" altLang="zh-TW" sz="2400" b="1" kern="0" dirty="0">
                <a:solidFill>
                  <a:srgbClr val="008000"/>
                </a:solidFill>
                <a:latin typeface="Arial"/>
                <a:ea typeface="新細明體"/>
              </a:rPr>
              <a:t>3 </a:t>
            </a:r>
            <a:r>
              <a:rPr lang="tr-TR" sz="2400" dirty="0"/>
              <a:t>Kruskal algoritmasını kullanarak Şekil 3’deki çizgenin bir minimum kapsayan ağacını bulunuz</a:t>
            </a:r>
            <a:endParaRPr lang="zh-TW" altLang="en-US" sz="1600" dirty="0">
              <a:latin typeface="Arial" charset="0"/>
            </a:endParaRPr>
          </a:p>
        </p:txBody>
      </p:sp>
      <p:pic>
        <p:nvPicPr>
          <p:cNvPr id="99332" name="Picture 3" descr="10_5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888" y="1857375"/>
            <a:ext cx="413702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152400" y="1363663"/>
            <a:ext cx="1323975" cy="523875"/>
          </a:xfrm>
          <a:prstGeom prst="rect">
            <a:avLst/>
          </a:prstGeom>
        </p:spPr>
        <p:txBody>
          <a:bodyPr wrap="none">
            <a:spAutoFit/>
          </a:bodyPr>
          <a:lstStyle/>
          <a:p>
            <a:pPr eaLnBrk="1" hangingPunct="1">
              <a:defRPr/>
            </a:pPr>
            <a:r>
              <a:rPr lang="tr-TR" altLang="zh-TW" sz="2800" kern="0" dirty="0">
                <a:solidFill>
                  <a:srgbClr val="008000"/>
                </a:solidFill>
                <a:latin typeface="Arial"/>
                <a:ea typeface="新細明體"/>
              </a:rPr>
              <a:t>Çözüm</a:t>
            </a:r>
            <a:endParaRPr lang="zh-TW" altLang="en-US" dirty="0">
              <a:latin typeface="Arial" charset="0"/>
            </a:endParaRPr>
          </a:p>
        </p:txBody>
      </p:sp>
      <p:cxnSp>
        <p:nvCxnSpPr>
          <p:cNvPr id="31" name="AutoShape 18"/>
          <p:cNvCxnSpPr>
            <a:cxnSpLocks noChangeShapeType="1"/>
          </p:cNvCxnSpPr>
          <p:nvPr/>
        </p:nvCxnSpPr>
        <p:spPr bwMode="auto">
          <a:xfrm flipV="1">
            <a:off x="6477000" y="2103438"/>
            <a:ext cx="1217613"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8" name="AutoShape 18"/>
          <p:cNvCxnSpPr>
            <a:cxnSpLocks noChangeShapeType="1"/>
          </p:cNvCxnSpPr>
          <p:nvPr/>
        </p:nvCxnSpPr>
        <p:spPr bwMode="auto">
          <a:xfrm flipV="1">
            <a:off x="6477000" y="4618038"/>
            <a:ext cx="1217613"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9" name="AutoShape 18"/>
          <p:cNvCxnSpPr>
            <a:cxnSpLocks noChangeShapeType="1"/>
          </p:cNvCxnSpPr>
          <p:nvPr/>
        </p:nvCxnSpPr>
        <p:spPr bwMode="auto">
          <a:xfrm rot="5400000">
            <a:off x="4647407" y="2712244"/>
            <a:ext cx="1219200" cy="1587"/>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1" name="AutoShape 18"/>
          <p:cNvCxnSpPr>
            <a:cxnSpLocks noChangeShapeType="1"/>
          </p:cNvCxnSpPr>
          <p:nvPr/>
        </p:nvCxnSpPr>
        <p:spPr bwMode="auto">
          <a:xfrm rot="5400000">
            <a:off x="5868194" y="2712244"/>
            <a:ext cx="1219200" cy="1588"/>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4" name="AutoShape 18"/>
          <p:cNvCxnSpPr>
            <a:cxnSpLocks noChangeShapeType="1"/>
          </p:cNvCxnSpPr>
          <p:nvPr/>
        </p:nvCxnSpPr>
        <p:spPr bwMode="auto">
          <a:xfrm>
            <a:off x="3962400" y="2103438"/>
            <a:ext cx="1293813" cy="1587"/>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6" name="AutoShape 18"/>
          <p:cNvCxnSpPr>
            <a:cxnSpLocks noChangeShapeType="1"/>
          </p:cNvCxnSpPr>
          <p:nvPr/>
        </p:nvCxnSpPr>
        <p:spPr bwMode="auto">
          <a:xfrm rot="5400000">
            <a:off x="4648994" y="4007644"/>
            <a:ext cx="1219200" cy="1588"/>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7" name="AutoShape 18"/>
          <p:cNvCxnSpPr>
            <a:cxnSpLocks noChangeShapeType="1"/>
          </p:cNvCxnSpPr>
          <p:nvPr/>
        </p:nvCxnSpPr>
        <p:spPr bwMode="auto">
          <a:xfrm>
            <a:off x="5257800" y="2103438"/>
            <a:ext cx="1219200" cy="1587"/>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9" name="AutoShape 18"/>
          <p:cNvCxnSpPr>
            <a:cxnSpLocks noChangeShapeType="1"/>
          </p:cNvCxnSpPr>
          <p:nvPr/>
        </p:nvCxnSpPr>
        <p:spPr bwMode="auto">
          <a:xfrm>
            <a:off x="5257800" y="4618038"/>
            <a:ext cx="1219200" cy="1587"/>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50" name="AutoShape 18"/>
          <p:cNvCxnSpPr>
            <a:cxnSpLocks noChangeShapeType="1"/>
          </p:cNvCxnSpPr>
          <p:nvPr/>
        </p:nvCxnSpPr>
        <p:spPr bwMode="auto">
          <a:xfrm flipV="1">
            <a:off x="6461125" y="3389313"/>
            <a:ext cx="1217613"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51" name="AutoShape 18"/>
          <p:cNvCxnSpPr>
            <a:cxnSpLocks noChangeShapeType="1"/>
          </p:cNvCxnSpPr>
          <p:nvPr/>
        </p:nvCxnSpPr>
        <p:spPr bwMode="auto">
          <a:xfrm>
            <a:off x="3962400" y="4618038"/>
            <a:ext cx="1293813" cy="1587"/>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52" name="AutoShape 18"/>
          <p:cNvCxnSpPr>
            <a:cxnSpLocks noChangeShapeType="1"/>
          </p:cNvCxnSpPr>
          <p:nvPr/>
        </p:nvCxnSpPr>
        <p:spPr bwMode="auto">
          <a:xfrm rot="5400000">
            <a:off x="3375819" y="2712244"/>
            <a:ext cx="1219200" cy="1588"/>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graphicFrame>
        <p:nvGraphicFramePr>
          <p:cNvPr id="2" name="Tablo 1"/>
          <p:cNvGraphicFramePr>
            <a:graphicFrameLocks noGrp="1"/>
          </p:cNvGraphicFramePr>
          <p:nvPr/>
        </p:nvGraphicFramePr>
        <p:xfrm>
          <a:off x="304800" y="1876425"/>
          <a:ext cx="2895600" cy="3851275"/>
        </p:xfrm>
        <a:graphic>
          <a:graphicData uri="http://schemas.openxmlformats.org/drawingml/2006/table">
            <a:tbl>
              <a:tblPr firstRow="1" firstCol="1" bandRow="1">
                <a:tableStyleId>{5C22544A-7EE6-4342-B048-85BDC9FD1C3A}</a:tableStyleId>
              </a:tblPr>
              <a:tblGrid>
                <a:gridCol w="893905">
                  <a:extLst>
                    <a:ext uri="{9D8B030D-6E8A-4147-A177-3AD203B41FA5}">
                      <a16:colId xmlns:a16="http://schemas.microsoft.com/office/drawing/2014/main" val="20000"/>
                    </a:ext>
                  </a:extLst>
                </a:gridCol>
                <a:gridCol w="1099654">
                  <a:extLst>
                    <a:ext uri="{9D8B030D-6E8A-4147-A177-3AD203B41FA5}">
                      <a16:colId xmlns:a16="http://schemas.microsoft.com/office/drawing/2014/main" val="20001"/>
                    </a:ext>
                  </a:extLst>
                </a:gridCol>
                <a:gridCol w="902042">
                  <a:extLst>
                    <a:ext uri="{9D8B030D-6E8A-4147-A177-3AD203B41FA5}">
                      <a16:colId xmlns:a16="http://schemas.microsoft.com/office/drawing/2014/main" val="20002"/>
                    </a:ext>
                  </a:extLst>
                </a:gridCol>
              </a:tblGrid>
              <a:tr h="490587">
                <a:tc>
                  <a:txBody>
                    <a:bodyPr/>
                    <a:lstStyle/>
                    <a:p>
                      <a:pPr algn="l">
                        <a:lnSpc>
                          <a:spcPct val="107000"/>
                        </a:lnSpc>
                        <a:spcAft>
                          <a:spcPts val="0"/>
                        </a:spcAft>
                      </a:pPr>
                      <a:r>
                        <a:rPr lang="tr-TR" sz="1600" dirty="0">
                          <a:effectLst/>
                        </a:rPr>
                        <a:t>Tercih</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Tarih</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Ağırlık</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60918">
                <a:tc>
                  <a:txBody>
                    <a:bodyPr/>
                    <a:lstStyle/>
                    <a:p>
                      <a:pPr algn="l">
                        <a:lnSpc>
                          <a:spcPct val="107000"/>
                        </a:lnSpc>
                        <a:spcAft>
                          <a:spcPts val="0"/>
                        </a:spcAft>
                      </a:pPr>
                      <a:r>
                        <a:rPr lang="tr-TR" sz="1600" dirty="0">
                          <a:effectLst/>
                        </a:rPr>
                        <a:t>1</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{c,d}</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1</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60918">
                <a:tc>
                  <a:txBody>
                    <a:bodyPr/>
                    <a:lstStyle/>
                    <a:p>
                      <a:pPr algn="l">
                        <a:lnSpc>
                          <a:spcPct val="107000"/>
                        </a:lnSpc>
                        <a:spcAft>
                          <a:spcPts val="0"/>
                        </a:spcAft>
                      </a:pPr>
                      <a:r>
                        <a:rPr lang="tr-TR" sz="1600" dirty="0">
                          <a:effectLst/>
                        </a:rPr>
                        <a:t>2</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{k,l}</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1</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60918">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{b,f}</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1</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60918">
                <a:tc>
                  <a:txBody>
                    <a:bodyPr/>
                    <a:lstStyle/>
                    <a:p>
                      <a:pPr algn="l">
                        <a:lnSpc>
                          <a:spcPct val="107000"/>
                        </a:lnSpc>
                        <a:spcAft>
                          <a:spcPts val="0"/>
                        </a:spcAft>
                      </a:pPr>
                      <a:r>
                        <a:rPr lang="tr-TR" sz="1600" dirty="0">
                          <a:effectLst/>
                        </a:rPr>
                        <a:t>4</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{c,g}</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2</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60918">
                <a:tc>
                  <a:txBody>
                    <a:bodyPr/>
                    <a:lstStyle/>
                    <a:p>
                      <a:pPr algn="l">
                        <a:lnSpc>
                          <a:spcPct val="107000"/>
                        </a:lnSpc>
                        <a:spcAft>
                          <a:spcPts val="0"/>
                        </a:spcAft>
                      </a:pPr>
                      <a:r>
                        <a:rPr lang="tr-TR" sz="1600" dirty="0">
                          <a:effectLst/>
                        </a:rPr>
                        <a:t>5</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{a,b}</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2</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60918">
                <a:tc>
                  <a:txBody>
                    <a:bodyPr/>
                    <a:lstStyle/>
                    <a:p>
                      <a:pPr algn="l">
                        <a:lnSpc>
                          <a:spcPct val="107000"/>
                        </a:lnSpc>
                        <a:spcAft>
                          <a:spcPts val="0"/>
                        </a:spcAft>
                      </a:pPr>
                      <a:r>
                        <a:rPr lang="tr-TR" sz="1600" dirty="0">
                          <a:effectLst/>
                        </a:rPr>
                        <a:t>6</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{f,j}</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2</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60918">
                <a:tc>
                  <a:txBody>
                    <a:bodyPr/>
                    <a:lstStyle/>
                    <a:p>
                      <a:pPr algn="l">
                        <a:lnSpc>
                          <a:spcPct val="107000"/>
                        </a:lnSpc>
                        <a:spcAft>
                          <a:spcPts val="0"/>
                        </a:spcAft>
                      </a:pPr>
                      <a:r>
                        <a:rPr lang="tr-TR" sz="1600" dirty="0">
                          <a:effectLst/>
                        </a:rPr>
                        <a:t>7</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{b,c}</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260918">
                <a:tc>
                  <a:txBody>
                    <a:bodyPr/>
                    <a:lstStyle/>
                    <a:p>
                      <a:pPr algn="l">
                        <a:lnSpc>
                          <a:spcPct val="107000"/>
                        </a:lnSpc>
                        <a:spcAft>
                          <a:spcPts val="0"/>
                        </a:spcAft>
                      </a:pPr>
                      <a:r>
                        <a:rPr lang="tr-TR" sz="1600" dirty="0">
                          <a:effectLst/>
                        </a:rPr>
                        <a:t>8</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{j,k}</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260918">
                <a:tc>
                  <a:txBody>
                    <a:bodyPr/>
                    <a:lstStyle/>
                    <a:p>
                      <a:pPr algn="l">
                        <a:lnSpc>
                          <a:spcPct val="107000"/>
                        </a:lnSpc>
                        <a:spcAft>
                          <a:spcPts val="0"/>
                        </a:spcAft>
                      </a:pPr>
                      <a:r>
                        <a:rPr lang="tr-TR" sz="1600" dirty="0">
                          <a:effectLst/>
                        </a:rPr>
                        <a:t>9</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{g,h}</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260918">
                <a:tc>
                  <a:txBody>
                    <a:bodyPr/>
                    <a:lstStyle/>
                    <a:p>
                      <a:pPr algn="l">
                        <a:lnSpc>
                          <a:spcPct val="107000"/>
                        </a:lnSpc>
                        <a:spcAft>
                          <a:spcPts val="0"/>
                        </a:spcAft>
                      </a:pPr>
                      <a:r>
                        <a:rPr lang="tr-TR" sz="1600" dirty="0">
                          <a:effectLst/>
                        </a:rPr>
                        <a:t>10</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{i,j}</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260918">
                <a:tc>
                  <a:txBody>
                    <a:bodyPr/>
                    <a:lstStyle/>
                    <a:p>
                      <a:pPr algn="l">
                        <a:lnSpc>
                          <a:spcPct val="107000"/>
                        </a:lnSpc>
                        <a:spcAft>
                          <a:spcPts val="0"/>
                        </a:spcAft>
                      </a:pPr>
                      <a:r>
                        <a:rPr lang="tr-TR" sz="1600" dirty="0">
                          <a:effectLst/>
                        </a:rPr>
                        <a:t>11</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{a,e}</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3</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r h="490587">
                <a:tc>
                  <a:txBody>
                    <a:bodyPr/>
                    <a:lstStyle/>
                    <a:p>
                      <a:pPr algn="l">
                        <a:lnSpc>
                          <a:spcPct val="107000"/>
                        </a:lnSpc>
                        <a:spcAft>
                          <a:spcPts val="0"/>
                        </a:spcAft>
                      </a:pPr>
                      <a:r>
                        <a:rPr lang="tr-TR" sz="1600" dirty="0">
                          <a:effectLst/>
                        </a:rPr>
                        <a:t> </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Toplam:</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tr-TR" sz="1600" dirty="0">
                          <a:effectLst/>
                        </a:rPr>
                        <a:t>24</a:t>
                      </a:r>
                      <a:endParaRPr lang="tr-T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2"/>
                  </a:ext>
                </a:extLst>
              </a:tr>
            </a:tbl>
          </a:graphicData>
        </a:graphic>
      </p:graphicFrame>
      <p:sp>
        <p:nvSpPr>
          <p:cNvPr id="99403" name="Dikdörtgen 2"/>
          <p:cNvSpPr>
            <a:spLocks noChangeArrowheads="1"/>
          </p:cNvSpPr>
          <p:nvPr/>
        </p:nvSpPr>
        <p:spPr bwMode="auto">
          <a:xfrm>
            <a:off x="0" y="5597525"/>
            <a:ext cx="86106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9875">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nSpc>
                <a:spcPct val="107000"/>
              </a:lnSpc>
              <a:spcBef>
                <a:spcPct val="0"/>
              </a:spcBef>
              <a:spcAft>
                <a:spcPts val="800"/>
              </a:spcAft>
              <a:buClrTx/>
              <a:buSzTx/>
              <a:buFontTx/>
              <a:buNone/>
            </a:pPr>
            <a:r>
              <a:rPr lang="tr-TR" altLang="tr-TR" sz="2000">
                <a:solidFill>
                  <a:srgbClr val="0070C0"/>
                </a:solidFill>
                <a:latin typeface="Calibri" panose="020F0502020204030204" pitchFamily="34" charset="0"/>
                <a:ea typeface="Calibri" panose="020F0502020204030204" pitchFamily="34" charset="0"/>
                <a:cs typeface="Times New Roman" panose="02020603050405020304" pitchFamily="18" charset="0"/>
              </a:rPr>
              <a:t>ŞEKİL 5 </a:t>
            </a:r>
            <a:r>
              <a:rPr lang="tr-TR" altLang="tr-TR" sz="1800">
                <a:latin typeface="Calibri" panose="020F0502020204030204" pitchFamily="34" charset="0"/>
                <a:ea typeface="Calibri" panose="020F0502020204030204" pitchFamily="34" charset="0"/>
                <a:cs typeface="Times New Roman" panose="02020603050405020304" pitchFamily="18" charset="0"/>
              </a:rPr>
              <a:t>Kruskal Algoritması İle Oluşturulan Bir Minimum Kapsayan Ağaç</a:t>
            </a:r>
          </a:p>
        </p:txBody>
      </p:sp>
      <p:sp>
        <p:nvSpPr>
          <p:cNvPr id="99404" name="Rectangle 2"/>
          <p:cNvSpPr>
            <a:spLocks noGrp="1" noChangeArrowheads="1"/>
          </p:cNvSpPr>
          <p:nvPr>
            <p:ph type="title"/>
          </p:nvPr>
        </p:nvSpPr>
        <p:spPr>
          <a:xfrm>
            <a:off x="4267200" y="-33338"/>
            <a:ext cx="4876800" cy="533401"/>
          </a:xfrm>
        </p:spPr>
        <p:txBody>
          <a:bodyPr/>
          <a:lstStyle/>
          <a:p>
            <a:pPr eaLnBrk="1" hangingPunct="1"/>
            <a:r>
              <a:rPr lang="en-US" altLang="zh-TW" sz="1800" smtClean="0">
                <a:solidFill>
                  <a:srgbClr val="00B0F0"/>
                </a:solidFill>
              </a:rPr>
              <a:t>1</a:t>
            </a:r>
            <a:r>
              <a:rPr lang="tr-TR" altLang="zh-TW" sz="1800" smtClean="0">
                <a:solidFill>
                  <a:srgbClr val="00B0F0"/>
                </a:solidFill>
              </a:rPr>
              <a:t>1</a:t>
            </a:r>
            <a:r>
              <a:rPr lang="en-US" altLang="zh-TW" sz="1800" smtClean="0">
                <a:solidFill>
                  <a:srgbClr val="00B0F0"/>
                </a:solidFill>
              </a:rPr>
              <a:t>.5 En Küçük(Minimum ) Kapsayan Ağaçlar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ppt_x"/>
                                          </p:val>
                                        </p:tav>
                                        <p:tav tm="100000">
                                          <p:val>
                                            <p:strVal val="#ppt_x"/>
                                          </p:val>
                                        </p:tav>
                                      </p:tavLst>
                                    </p:anim>
                                    <p:anim calcmode="lin" valueType="num">
                                      <p:cBhvr additive="base">
                                        <p:cTn id="5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ppt_x"/>
                                          </p:val>
                                        </p:tav>
                                        <p:tav tm="100000">
                                          <p:val>
                                            <p:strVal val="#ppt_x"/>
                                          </p:val>
                                        </p:tav>
                                      </p:tavLst>
                                    </p:anim>
                                    <p:anim calcmode="lin" valueType="num">
                                      <p:cBhvr additive="base">
                                        <p:cTn id="6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fill="hold"/>
                                        <p:tgtEl>
                                          <p:spTgt spid="52"/>
                                        </p:tgtEl>
                                        <p:attrNameLst>
                                          <p:attrName>ppt_x</p:attrName>
                                        </p:attrNameLst>
                                      </p:cBhvr>
                                      <p:tavLst>
                                        <p:tav tm="0">
                                          <p:val>
                                            <p:strVal val="#ppt_x"/>
                                          </p:val>
                                        </p:tav>
                                        <p:tav tm="100000">
                                          <p:val>
                                            <p:strVal val="#ppt_x"/>
                                          </p:val>
                                        </p:tav>
                                      </p:tavLst>
                                    </p:anim>
                                    <p:anim calcmode="lin" valueType="num">
                                      <p:cBhvr additive="base">
                                        <p:cTn id="6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6"/>
          <p:cNvSpPr txBox="1">
            <a:spLocks noChangeArrowheads="1"/>
          </p:cNvSpPr>
          <p:nvPr/>
        </p:nvSpPr>
        <p:spPr bwMode="auto">
          <a:xfrm>
            <a:off x="304800" y="533400"/>
            <a:ext cx="8686800" cy="1816100"/>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2800" b="1">
                <a:solidFill>
                  <a:srgbClr val="008000"/>
                </a:solidFill>
              </a:rPr>
              <a:t>Tanım </a:t>
            </a:r>
            <a:r>
              <a:rPr lang="en-US" altLang="zh-TW" sz="2800" b="1">
                <a:solidFill>
                  <a:srgbClr val="008000"/>
                </a:solidFill>
              </a:rPr>
              <a:t>3</a:t>
            </a:r>
            <a:r>
              <a:rPr lang="en-US" altLang="zh-TW" sz="2800" b="1">
                <a:solidFill>
                  <a:srgbClr val="FF3300"/>
                </a:solidFill>
              </a:rPr>
              <a:t> </a:t>
            </a:r>
            <a:r>
              <a:rPr lang="tr-TR" altLang="zh-TW" sz="2800"/>
              <a:t>Bir köklü ağacın her iç düğümünün </a:t>
            </a:r>
            <a:r>
              <a:rPr lang="tr-TR" altLang="zh-TW" sz="2800" i="1"/>
              <a:t>m </a:t>
            </a:r>
            <a:r>
              <a:rPr lang="tr-TR" altLang="zh-TW" sz="2800"/>
              <a:t>’den </a:t>
            </a:r>
          </a:p>
          <a:p>
            <a:pPr eaLnBrk="1" hangingPunct="1">
              <a:spcBef>
                <a:spcPct val="0"/>
              </a:spcBef>
              <a:buClrTx/>
              <a:buSzTx/>
              <a:buFontTx/>
              <a:buNone/>
            </a:pPr>
            <a:r>
              <a:rPr lang="tr-TR" altLang="zh-TW" sz="2800"/>
              <a:t>fazla çocuğu yoksa bu ağaca </a:t>
            </a:r>
            <a:r>
              <a:rPr lang="en-US" altLang="zh-TW" sz="2800" i="1">
                <a:solidFill>
                  <a:srgbClr val="3333CC"/>
                </a:solidFill>
                <a:latin typeface="Times New Roman" panose="02020603050405020304" pitchFamily="18" charset="0"/>
                <a:cs typeface="Times New Roman" panose="02020603050405020304" pitchFamily="18" charset="0"/>
              </a:rPr>
              <a:t>m</a:t>
            </a:r>
            <a:r>
              <a:rPr lang="en-US" altLang="zh-TW" sz="2800">
                <a:solidFill>
                  <a:srgbClr val="3333CC"/>
                </a:solidFill>
              </a:rPr>
              <a:t>-</a:t>
            </a:r>
            <a:r>
              <a:rPr lang="tr-TR" altLang="zh-TW" sz="2800">
                <a:solidFill>
                  <a:srgbClr val="3333CC"/>
                </a:solidFill>
              </a:rPr>
              <a:t>li</a:t>
            </a:r>
            <a:r>
              <a:rPr lang="en-US" altLang="zh-TW" sz="2800">
                <a:solidFill>
                  <a:srgbClr val="3333CC"/>
                </a:solidFill>
              </a:rPr>
              <a:t> </a:t>
            </a:r>
            <a:r>
              <a:rPr lang="tr-TR" altLang="zh-TW" sz="2800"/>
              <a:t>ağaç denir. Eğer her iç düğümün tam olarak </a:t>
            </a:r>
            <a:r>
              <a:rPr lang="tr-TR" altLang="zh-TW" sz="2800" i="1"/>
              <a:t>m </a:t>
            </a:r>
            <a:r>
              <a:rPr lang="tr-TR" altLang="zh-TW" sz="2800"/>
              <a:t>tane çocuğu varsa </a:t>
            </a:r>
            <a:r>
              <a:rPr lang="tr-TR" altLang="zh-TW" sz="2800">
                <a:solidFill>
                  <a:srgbClr val="3333CC"/>
                </a:solidFill>
              </a:rPr>
              <a:t>tam</a:t>
            </a:r>
            <a:r>
              <a:rPr lang="en-US" altLang="zh-TW" sz="2800">
                <a:solidFill>
                  <a:srgbClr val="3333CC"/>
                </a:solidFill>
              </a:rPr>
              <a:t> </a:t>
            </a:r>
            <a:r>
              <a:rPr lang="en-US" altLang="zh-TW" sz="2800" i="1">
                <a:solidFill>
                  <a:srgbClr val="3333CC"/>
                </a:solidFill>
                <a:latin typeface="Times New Roman" panose="02020603050405020304" pitchFamily="18" charset="0"/>
                <a:cs typeface="Times New Roman" panose="02020603050405020304" pitchFamily="18" charset="0"/>
              </a:rPr>
              <a:t>m</a:t>
            </a:r>
            <a:r>
              <a:rPr lang="en-US" altLang="zh-TW" sz="2800">
                <a:solidFill>
                  <a:srgbClr val="3333CC"/>
                </a:solidFill>
              </a:rPr>
              <a:t>-</a:t>
            </a:r>
            <a:r>
              <a:rPr lang="tr-TR" altLang="zh-TW" sz="2800">
                <a:solidFill>
                  <a:srgbClr val="3333CC"/>
                </a:solidFill>
              </a:rPr>
              <a:t>li</a:t>
            </a:r>
            <a:r>
              <a:rPr lang="en-US" altLang="zh-TW" sz="2800">
                <a:solidFill>
                  <a:srgbClr val="3333CC"/>
                </a:solidFill>
              </a:rPr>
              <a:t> </a:t>
            </a:r>
            <a:r>
              <a:rPr lang="tr-TR" altLang="zh-TW" sz="2800">
                <a:solidFill>
                  <a:srgbClr val="3333CC"/>
                </a:solidFill>
              </a:rPr>
              <a:t>ağaç</a:t>
            </a:r>
            <a:r>
              <a:rPr lang="en-US" altLang="zh-TW" sz="2800">
                <a:solidFill>
                  <a:srgbClr val="3333CC"/>
                </a:solidFill>
              </a:rPr>
              <a:t> </a:t>
            </a:r>
            <a:r>
              <a:rPr lang="tr-TR" altLang="zh-TW" sz="2800">
                <a:solidFill>
                  <a:srgbClr val="3333CC"/>
                </a:solidFill>
              </a:rPr>
              <a:t> </a:t>
            </a:r>
            <a:r>
              <a:rPr lang="tr-TR" altLang="zh-TW" sz="2800"/>
              <a:t>denir. </a:t>
            </a:r>
            <a:r>
              <a:rPr lang="tr-TR" altLang="zh-TW" sz="2800" i="1"/>
              <a:t>m</a:t>
            </a:r>
            <a:r>
              <a:rPr lang="tr-TR" altLang="zh-TW" sz="2800"/>
              <a:t>=2 ise bir m-li ağaca </a:t>
            </a:r>
            <a:r>
              <a:rPr lang="tr-TR" altLang="zh-TW" sz="2800">
                <a:solidFill>
                  <a:srgbClr val="3333CC"/>
                </a:solidFill>
              </a:rPr>
              <a:t>ikili ağaç </a:t>
            </a:r>
            <a:r>
              <a:rPr lang="tr-TR" altLang="zh-TW" sz="2800"/>
              <a:t>denir.  </a:t>
            </a:r>
            <a:endParaRPr lang="en-US" altLang="zh-TW" sz="2800" b="1">
              <a:latin typeface="Times New Roman" panose="02020603050405020304" pitchFamily="18" charset="0"/>
              <a:sym typeface="Symbol" panose="05050102010706020507" pitchFamily="18" charset="2"/>
            </a:endParaRPr>
          </a:p>
        </p:txBody>
      </p:sp>
      <p:sp>
        <p:nvSpPr>
          <p:cNvPr id="6" name="矩形 5"/>
          <p:cNvSpPr>
            <a:spLocks noChangeArrowheads="1"/>
          </p:cNvSpPr>
          <p:nvPr/>
        </p:nvSpPr>
        <p:spPr bwMode="auto">
          <a:xfrm>
            <a:off x="76200" y="2819400"/>
            <a:ext cx="1622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2800" b="1">
                <a:solidFill>
                  <a:srgbClr val="008000"/>
                </a:solidFill>
              </a:rPr>
              <a:t>Örnek </a:t>
            </a:r>
            <a:r>
              <a:rPr lang="en-US" altLang="zh-TW" sz="2800" b="1">
                <a:solidFill>
                  <a:srgbClr val="008000"/>
                </a:solidFill>
              </a:rPr>
              <a:t>3</a:t>
            </a:r>
            <a:r>
              <a:rPr lang="en-US" altLang="zh-TW" sz="2800" b="1">
                <a:solidFill>
                  <a:srgbClr val="FF3300"/>
                </a:solidFill>
              </a:rPr>
              <a:t> </a:t>
            </a:r>
            <a:endParaRPr lang="zh-TW" altLang="en-US" sz="1800"/>
          </a:p>
        </p:txBody>
      </p:sp>
      <p:sp>
        <p:nvSpPr>
          <p:cNvPr id="7" name="矩形 6"/>
          <p:cNvSpPr>
            <a:spLocks noChangeArrowheads="1"/>
          </p:cNvSpPr>
          <p:nvPr/>
        </p:nvSpPr>
        <p:spPr bwMode="auto">
          <a:xfrm>
            <a:off x="0" y="566261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800">
                <a:solidFill>
                  <a:srgbClr val="3333CC"/>
                </a:solidFill>
              </a:rPr>
              <a:t>Tam ikili ağaç</a:t>
            </a:r>
            <a:endParaRPr lang="zh-TW" altLang="en-US" sz="1800"/>
          </a:p>
        </p:txBody>
      </p:sp>
      <p:sp>
        <p:nvSpPr>
          <p:cNvPr id="8" name="矩形 7"/>
          <p:cNvSpPr>
            <a:spLocks noChangeArrowheads="1"/>
          </p:cNvSpPr>
          <p:nvPr/>
        </p:nvSpPr>
        <p:spPr bwMode="auto">
          <a:xfrm>
            <a:off x="2286000" y="5673725"/>
            <a:ext cx="169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800">
                <a:solidFill>
                  <a:srgbClr val="3333CC"/>
                </a:solidFill>
              </a:rPr>
              <a:t>Tam 3-lü ağaç </a:t>
            </a:r>
            <a:endParaRPr lang="zh-TW" altLang="en-US" sz="1800"/>
          </a:p>
        </p:txBody>
      </p:sp>
      <p:sp>
        <p:nvSpPr>
          <p:cNvPr id="9" name="矩形 8"/>
          <p:cNvSpPr>
            <a:spLocks noChangeArrowheads="1"/>
          </p:cNvSpPr>
          <p:nvPr/>
        </p:nvSpPr>
        <p:spPr bwMode="auto">
          <a:xfrm>
            <a:off x="5029200" y="5673725"/>
            <a:ext cx="1557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800">
                <a:solidFill>
                  <a:srgbClr val="3333CC"/>
                </a:solidFill>
              </a:rPr>
              <a:t>Tam 5-li ağaç</a:t>
            </a:r>
            <a:endParaRPr lang="zh-TW" altLang="en-US" sz="1800"/>
          </a:p>
        </p:txBody>
      </p:sp>
      <p:sp>
        <p:nvSpPr>
          <p:cNvPr id="10" name="矩形 9"/>
          <p:cNvSpPr>
            <a:spLocks noChangeArrowheads="1"/>
          </p:cNvSpPr>
          <p:nvPr/>
        </p:nvSpPr>
        <p:spPr bwMode="auto">
          <a:xfrm>
            <a:off x="7239000" y="5673725"/>
            <a:ext cx="198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800">
                <a:solidFill>
                  <a:srgbClr val="3333CC"/>
                </a:solidFill>
              </a:rPr>
              <a:t>Tam m-li </a:t>
            </a:r>
          </a:p>
          <a:p>
            <a:pPr eaLnBrk="1" hangingPunct="1">
              <a:spcBef>
                <a:spcPct val="0"/>
              </a:spcBef>
              <a:buClrTx/>
              <a:buSzTx/>
              <a:buFontTx/>
              <a:buNone/>
            </a:pPr>
            <a:r>
              <a:rPr lang="tr-TR" altLang="zh-TW" sz="1800">
                <a:solidFill>
                  <a:srgbClr val="3333CC"/>
                </a:solidFill>
              </a:rPr>
              <a:t>Olmayan ağaç</a:t>
            </a:r>
            <a:endParaRPr lang="zh-TW" altLang="en-US" sz="1800"/>
          </a:p>
        </p:txBody>
      </p:sp>
      <p:sp>
        <p:nvSpPr>
          <p:cNvPr id="19464" name="投影片編號版面配置區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a:t>
            </a:r>
            <a:r>
              <a:rPr kumimoji="0" lang="en-US" altLang="zh-TW" sz="1200" smtClean="0">
                <a:latin typeface="Times New Roman" panose="02020603050405020304" pitchFamily="18" charset="0"/>
              </a:rPr>
              <a:t>-</a:t>
            </a:r>
            <a:fld id="{D4E4308A-E980-4F02-86D7-F914B410916D}" type="slidenum">
              <a:rPr kumimoji="0" lang="en-US" altLang="zh-TW" sz="1200" smtClean="0">
                <a:latin typeface="Times New Roman" panose="02020603050405020304" pitchFamily="18" charset="0"/>
              </a:rPr>
              <a:pPr>
                <a:spcBef>
                  <a:spcPct val="0"/>
                </a:spcBef>
                <a:buClrTx/>
                <a:buSzTx/>
                <a:buFontTx/>
                <a:buNone/>
              </a:pPr>
              <a:t>8</a:t>
            </a:fld>
            <a:endParaRPr kumimoji="0" lang="en-US" altLang="zh-TW" sz="1200" smtClean="0">
              <a:latin typeface="Times New Roman" panose="02020603050405020304" pitchFamily="18" charset="0"/>
            </a:endParaRPr>
          </a:p>
        </p:txBody>
      </p:sp>
      <p:graphicFrame>
        <p:nvGraphicFramePr>
          <p:cNvPr id="19465" name="Nesne 2"/>
          <p:cNvGraphicFramePr>
            <a:graphicFrameLocks noChangeAspect="1"/>
          </p:cNvGraphicFramePr>
          <p:nvPr/>
        </p:nvGraphicFramePr>
        <p:xfrm>
          <a:off x="304800" y="3967163"/>
          <a:ext cx="8686800" cy="1689100"/>
        </p:xfrm>
        <a:graphic>
          <a:graphicData uri="http://schemas.openxmlformats.org/presentationml/2006/ole">
            <mc:AlternateContent xmlns:mc="http://schemas.openxmlformats.org/markup-compatibility/2006">
              <mc:Choice xmlns:v="urn:schemas-microsoft-com:vml" Requires="v">
                <p:oleObj spid="_x0000_s19472" name="Visio" r:id="rId3" imgW="9515538" imgH="1847751" progId="Visio.Drawing.15">
                  <p:embed/>
                </p:oleObj>
              </mc:Choice>
              <mc:Fallback>
                <p:oleObj name="Visio" r:id="rId3" imgW="9515538" imgH="1847751" progId="Visio.Drawing.15">
                  <p:embed/>
                  <p:pic>
                    <p:nvPicPr>
                      <p:cNvPr id="0" name="Nesn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967163"/>
                        <a:ext cx="86868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6"/>
          <p:cNvSpPr>
            <a:spLocks noChangeArrowheads="1"/>
          </p:cNvSpPr>
          <p:nvPr/>
        </p:nvSpPr>
        <p:spPr bwMode="auto">
          <a:xfrm>
            <a:off x="892175" y="3536950"/>
            <a:ext cx="411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800" i="1">
                <a:solidFill>
                  <a:srgbClr val="3333CC"/>
                </a:solidFill>
              </a:rPr>
              <a:t>T</a:t>
            </a:r>
            <a:r>
              <a:rPr lang="tr-TR" altLang="zh-TW" sz="1800" baseline="-25000">
                <a:solidFill>
                  <a:srgbClr val="3333CC"/>
                </a:solidFill>
              </a:rPr>
              <a:t>1</a:t>
            </a:r>
            <a:endParaRPr lang="zh-TW" altLang="en-US" sz="1800" baseline="-25000"/>
          </a:p>
        </p:txBody>
      </p:sp>
      <p:sp>
        <p:nvSpPr>
          <p:cNvPr id="13" name="矩形 7"/>
          <p:cNvSpPr>
            <a:spLocks noChangeArrowheads="1"/>
          </p:cNvSpPr>
          <p:nvPr/>
        </p:nvSpPr>
        <p:spPr bwMode="auto">
          <a:xfrm>
            <a:off x="2889250" y="3548063"/>
            <a:ext cx="411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800" i="1">
                <a:solidFill>
                  <a:srgbClr val="3333CC"/>
                </a:solidFill>
              </a:rPr>
              <a:t>T</a:t>
            </a:r>
            <a:r>
              <a:rPr lang="tr-TR" altLang="zh-TW" sz="1800" baseline="-25000">
                <a:solidFill>
                  <a:srgbClr val="3333CC"/>
                </a:solidFill>
              </a:rPr>
              <a:t>2</a:t>
            </a:r>
            <a:endParaRPr lang="zh-TW" altLang="en-US" sz="1800" baseline="-25000"/>
          </a:p>
        </p:txBody>
      </p:sp>
      <p:sp>
        <p:nvSpPr>
          <p:cNvPr id="14" name="矩形 8"/>
          <p:cNvSpPr>
            <a:spLocks noChangeArrowheads="1"/>
          </p:cNvSpPr>
          <p:nvPr/>
        </p:nvSpPr>
        <p:spPr bwMode="auto">
          <a:xfrm>
            <a:off x="5621338" y="3521075"/>
            <a:ext cx="411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800" i="1">
                <a:solidFill>
                  <a:srgbClr val="3333CC"/>
                </a:solidFill>
              </a:rPr>
              <a:t>T</a:t>
            </a:r>
            <a:r>
              <a:rPr lang="tr-TR" altLang="zh-TW" sz="1800" baseline="-25000">
                <a:solidFill>
                  <a:srgbClr val="3333CC"/>
                </a:solidFill>
              </a:rPr>
              <a:t>3</a:t>
            </a:r>
            <a:endParaRPr lang="zh-TW" altLang="en-US" sz="1800" baseline="-25000"/>
          </a:p>
        </p:txBody>
      </p:sp>
      <p:sp>
        <p:nvSpPr>
          <p:cNvPr id="15" name="矩形 9"/>
          <p:cNvSpPr>
            <a:spLocks noChangeArrowheads="1"/>
          </p:cNvSpPr>
          <p:nvPr/>
        </p:nvSpPr>
        <p:spPr bwMode="auto">
          <a:xfrm>
            <a:off x="8043863" y="3548063"/>
            <a:ext cx="53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800" i="1">
                <a:solidFill>
                  <a:srgbClr val="3333CC"/>
                </a:solidFill>
              </a:rPr>
              <a:t>T</a:t>
            </a:r>
            <a:r>
              <a:rPr lang="tr-TR" altLang="zh-TW" sz="1800" baseline="-25000">
                <a:solidFill>
                  <a:srgbClr val="3333CC"/>
                </a:solidFill>
              </a:rPr>
              <a:t>4</a:t>
            </a:r>
            <a:endParaRPr lang="zh-TW" altLang="en-US" sz="1800" baseline="-25000"/>
          </a:p>
        </p:txBody>
      </p:sp>
      <p:sp>
        <p:nvSpPr>
          <p:cNvPr id="16" name="矩形 8"/>
          <p:cNvSpPr>
            <a:spLocks noChangeArrowheads="1"/>
          </p:cNvSpPr>
          <p:nvPr/>
        </p:nvSpPr>
        <p:spPr bwMode="auto">
          <a:xfrm>
            <a:off x="76200" y="6078538"/>
            <a:ext cx="24828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tr-TR" altLang="zh-TW" sz="1600" b="1"/>
              <a:t>ŞEKİL 3 </a:t>
            </a:r>
            <a:r>
              <a:rPr lang="tr-TR" altLang="tr-TR" sz="1600"/>
              <a:t>Dört Köklü Ağaç</a:t>
            </a:r>
            <a:endParaRPr lang="zh-TW" altLang="en-US" sz="1100" baseline="-25000">
              <a:latin typeface="Times New Roman" panose="02020603050405020304" pitchFamily="18" charset="0"/>
              <a:cs typeface="Times New Roman" panose="02020603050405020304" pitchFamily="18" charset="0"/>
            </a:endParaRPr>
          </a:p>
        </p:txBody>
      </p:sp>
      <p:sp>
        <p:nvSpPr>
          <p:cNvPr id="17" name="Rectangle 2"/>
          <p:cNvSpPr txBox="1">
            <a:spLocks noChangeArrowheads="1"/>
          </p:cNvSpPr>
          <p:nvPr/>
        </p:nvSpPr>
        <p:spPr>
          <a:xfrm>
            <a:off x="6097588" y="76200"/>
            <a:ext cx="2819400"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.1 </a:t>
            </a:r>
            <a:r>
              <a:rPr lang="tr-TR" altLang="zh-TW" sz="2400" kern="0" dirty="0" smtClean="0">
                <a:solidFill>
                  <a:srgbClr val="00B0F0"/>
                </a:solidFill>
              </a:rPr>
              <a:t>Ağaçlara Giriş</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2" grpId="0" autoUpdateAnimBg="0"/>
      <p:bldP spid="13" grpId="0" autoUpdateAnimBg="0"/>
      <p:bldP spid="14" grpId="0" autoUpdateAnimBg="0"/>
      <p:bldP spid="15" grpId="0" autoUpdateAnimBg="0"/>
      <p:bldP spid="16"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2"/>
          <p:cNvSpPr txBox="1">
            <a:spLocks noChangeArrowheads="1"/>
          </p:cNvSpPr>
          <p:nvPr/>
        </p:nvSpPr>
        <p:spPr bwMode="auto">
          <a:xfrm>
            <a:off x="3997325" y="19145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a</a:t>
            </a:r>
          </a:p>
        </p:txBody>
      </p:sp>
      <p:sp>
        <p:nvSpPr>
          <p:cNvPr id="20483" name="Text Box 13"/>
          <p:cNvSpPr txBox="1">
            <a:spLocks noChangeArrowheads="1"/>
          </p:cNvSpPr>
          <p:nvPr/>
        </p:nvSpPr>
        <p:spPr bwMode="auto">
          <a:xfrm>
            <a:off x="3879850" y="3662363"/>
            <a:ext cx="32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e</a:t>
            </a:r>
          </a:p>
        </p:txBody>
      </p:sp>
      <p:sp>
        <p:nvSpPr>
          <p:cNvPr id="20484" name="Text Box 27"/>
          <p:cNvSpPr txBox="1">
            <a:spLocks noChangeArrowheads="1"/>
          </p:cNvSpPr>
          <p:nvPr/>
        </p:nvSpPr>
        <p:spPr bwMode="auto">
          <a:xfrm>
            <a:off x="3235325" y="2595563"/>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b</a:t>
            </a:r>
          </a:p>
        </p:txBody>
      </p:sp>
      <p:sp>
        <p:nvSpPr>
          <p:cNvPr id="20485" name="Oval 7"/>
          <p:cNvSpPr>
            <a:spLocks noChangeAspect="1" noChangeArrowheads="1"/>
          </p:cNvSpPr>
          <p:nvPr/>
        </p:nvSpPr>
        <p:spPr bwMode="auto">
          <a:xfrm>
            <a:off x="3556000" y="2900363"/>
            <a:ext cx="136525" cy="1365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20486" name="Oval 7"/>
          <p:cNvSpPr>
            <a:spLocks noChangeAspect="1" noChangeArrowheads="1"/>
          </p:cNvSpPr>
          <p:nvPr/>
        </p:nvSpPr>
        <p:spPr bwMode="auto">
          <a:xfrm>
            <a:off x="3844925" y="2214563"/>
            <a:ext cx="136525" cy="1365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20487" name="Oval 7"/>
          <p:cNvSpPr>
            <a:spLocks noChangeAspect="1" noChangeArrowheads="1"/>
          </p:cNvSpPr>
          <p:nvPr/>
        </p:nvSpPr>
        <p:spPr bwMode="auto">
          <a:xfrm>
            <a:off x="4302125" y="2900363"/>
            <a:ext cx="136525" cy="1365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20488" name="Text Box 13"/>
          <p:cNvSpPr txBox="1">
            <a:spLocks noChangeArrowheads="1"/>
          </p:cNvSpPr>
          <p:nvPr/>
        </p:nvSpPr>
        <p:spPr bwMode="auto">
          <a:xfrm>
            <a:off x="4422775" y="2747963"/>
            <a:ext cx="32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c</a:t>
            </a:r>
          </a:p>
        </p:txBody>
      </p:sp>
      <p:sp>
        <p:nvSpPr>
          <p:cNvPr id="20489" name="Text Box 13"/>
          <p:cNvSpPr txBox="1">
            <a:spLocks noChangeArrowheads="1"/>
          </p:cNvSpPr>
          <p:nvPr/>
        </p:nvSpPr>
        <p:spPr bwMode="auto">
          <a:xfrm>
            <a:off x="4497388" y="3657600"/>
            <a:ext cx="269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f</a:t>
            </a:r>
          </a:p>
        </p:txBody>
      </p:sp>
      <p:sp>
        <p:nvSpPr>
          <p:cNvPr id="20490" name="Line 23"/>
          <p:cNvSpPr>
            <a:spLocks noChangeShapeType="1"/>
          </p:cNvSpPr>
          <p:nvPr/>
        </p:nvSpPr>
        <p:spPr bwMode="auto">
          <a:xfrm flipH="1" flipV="1">
            <a:off x="3921125" y="2290763"/>
            <a:ext cx="45720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20491" name="Line 23"/>
          <p:cNvSpPr>
            <a:spLocks noChangeShapeType="1"/>
          </p:cNvSpPr>
          <p:nvPr/>
        </p:nvSpPr>
        <p:spPr bwMode="auto">
          <a:xfrm flipV="1">
            <a:off x="3616325" y="2290763"/>
            <a:ext cx="30480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20492" name="Line 23"/>
          <p:cNvSpPr>
            <a:spLocks noChangeShapeType="1"/>
          </p:cNvSpPr>
          <p:nvPr/>
        </p:nvSpPr>
        <p:spPr bwMode="auto">
          <a:xfrm flipV="1">
            <a:off x="4073525" y="2976563"/>
            <a:ext cx="30480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20493" name="Oval 7"/>
          <p:cNvSpPr>
            <a:spLocks noChangeAspect="1" noChangeArrowheads="1"/>
          </p:cNvSpPr>
          <p:nvPr/>
        </p:nvSpPr>
        <p:spPr bwMode="auto">
          <a:xfrm>
            <a:off x="4013200" y="3602038"/>
            <a:ext cx="136525" cy="1365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20494" name="Oval 7"/>
          <p:cNvSpPr>
            <a:spLocks noChangeAspect="1" noChangeArrowheads="1"/>
          </p:cNvSpPr>
          <p:nvPr/>
        </p:nvSpPr>
        <p:spPr bwMode="auto">
          <a:xfrm>
            <a:off x="4546600" y="3586163"/>
            <a:ext cx="136525" cy="1365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20495" name="Line 23"/>
          <p:cNvSpPr>
            <a:spLocks noChangeShapeType="1"/>
          </p:cNvSpPr>
          <p:nvPr/>
        </p:nvSpPr>
        <p:spPr bwMode="auto">
          <a:xfrm flipH="1" flipV="1">
            <a:off x="4378325" y="2976563"/>
            <a:ext cx="22860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24" name="矩形 23"/>
          <p:cNvSpPr/>
          <p:nvPr/>
        </p:nvSpPr>
        <p:spPr>
          <a:xfrm>
            <a:off x="457200" y="457200"/>
            <a:ext cx="3540125" cy="523875"/>
          </a:xfrm>
          <a:prstGeom prst="rect">
            <a:avLst/>
          </a:prstGeom>
        </p:spPr>
        <p:txBody>
          <a:bodyPr wrap="none">
            <a:spAutoFit/>
          </a:bodyPr>
          <a:lstStyle/>
          <a:p>
            <a:pPr eaLnBrk="1" hangingPunct="1">
              <a:defRPr/>
            </a:pPr>
            <a:r>
              <a:rPr lang="tr-TR" altLang="zh-TW" sz="2800" kern="0" dirty="0">
                <a:solidFill>
                  <a:srgbClr val="008000"/>
                </a:solidFill>
                <a:latin typeface="Arial"/>
                <a:ea typeface="新細明體"/>
                <a:cs typeface="+mj-cs"/>
              </a:rPr>
              <a:t>Sıralı Köklü Ağaçlar</a:t>
            </a:r>
            <a:r>
              <a:rPr lang="en-US" altLang="zh-TW" sz="2800" kern="0" dirty="0">
                <a:solidFill>
                  <a:srgbClr val="008000"/>
                </a:solidFill>
                <a:latin typeface="Arial"/>
                <a:ea typeface="新細明體"/>
                <a:cs typeface="+mj-cs"/>
              </a:rPr>
              <a:t>: </a:t>
            </a:r>
            <a:endParaRPr lang="zh-TW" altLang="en-US" dirty="0"/>
          </a:p>
        </p:txBody>
      </p:sp>
      <p:sp>
        <p:nvSpPr>
          <p:cNvPr id="25" name="矩形 24"/>
          <p:cNvSpPr/>
          <p:nvPr/>
        </p:nvSpPr>
        <p:spPr>
          <a:xfrm>
            <a:off x="873125" y="3128963"/>
            <a:ext cx="1941513" cy="400050"/>
          </a:xfrm>
          <a:prstGeom prst="rect">
            <a:avLst/>
          </a:prstGeom>
          <a:solidFill>
            <a:srgbClr val="CCFFCC">
              <a:alpha val="52000"/>
            </a:srgbClr>
          </a:solidFill>
          <a:ln>
            <a:solidFill>
              <a:schemeClr val="bg2">
                <a:lumMod val="60000"/>
                <a:lumOff val="40000"/>
              </a:schemeClr>
            </a:solidFill>
          </a:ln>
        </p:spPr>
        <p:txBody>
          <a:bodyPr wrap="none">
            <a:spAutoFit/>
          </a:bodyPr>
          <a:lstStyle/>
          <a:p>
            <a:pPr eaLnBrk="1" hangingPunct="1">
              <a:defRPr/>
            </a:pPr>
            <a:r>
              <a:rPr lang="en-US" altLang="zh-TW" sz="2000" i="1" dirty="0">
                <a:latin typeface="Times New Roman" pitchFamily="18" charset="0"/>
              </a:rPr>
              <a:t>a</a:t>
            </a:r>
            <a:r>
              <a:rPr lang="tr-TR" altLang="zh-TW" i="1" dirty="0">
                <a:latin typeface="Times New Roman" pitchFamily="18" charset="0"/>
              </a:rPr>
              <a:t>‘</a:t>
            </a:r>
            <a:r>
              <a:rPr lang="tr-TR" altLang="zh-TW" kern="0" dirty="0">
                <a:latin typeface="Arial"/>
                <a:ea typeface="新細明體"/>
                <a:cs typeface="+mj-cs"/>
              </a:rPr>
              <a:t>nın sol çocuğu</a:t>
            </a:r>
            <a:r>
              <a:rPr lang="en-US" altLang="zh-TW" kern="0" dirty="0">
                <a:latin typeface="Arial"/>
                <a:ea typeface="新細明體"/>
                <a:cs typeface="+mj-cs"/>
              </a:rPr>
              <a:t> </a:t>
            </a:r>
            <a:endParaRPr lang="zh-TW" altLang="en-US" sz="2000" dirty="0"/>
          </a:p>
        </p:txBody>
      </p:sp>
      <p:cxnSp>
        <p:nvCxnSpPr>
          <p:cNvPr id="28" name="直線單箭頭接點 27"/>
          <p:cNvCxnSpPr>
            <a:stCxn id="25" idx="3"/>
            <a:endCxn id="20485" idx="3"/>
          </p:cNvCxnSpPr>
          <p:nvPr/>
        </p:nvCxnSpPr>
        <p:spPr>
          <a:xfrm flipV="1">
            <a:off x="2814638" y="3016250"/>
            <a:ext cx="762000" cy="31273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987925" y="4119563"/>
            <a:ext cx="2201863" cy="461962"/>
          </a:xfrm>
          <a:prstGeom prst="rect">
            <a:avLst/>
          </a:prstGeom>
          <a:solidFill>
            <a:srgbClr val="CCFFCC">
              <a:alpha val="52000"/>
            </a:srgbClr>
          </a:solidFill>
          <a:ln>
            <a:solidFill>
              <a:schemeClr val="bg2">
                <a:lumMod val="60000"/>
                <a:lumOff val="40000"/>
              </a:schemeClr>
            </a:solidFill>
          </a:ln>
        </p:spPr>
        <p:txBody>
          <a:bodyPr wrap="none">
            <a:spAutoFit/>
          </a:bodyPr>
          <a:lstStyle/>
          <a:p>
            <a:pPr eaLnBrk="1" hangingPunct="1">
              <a:defRPr/>
            </a:pPr>
            <a:r>
              <a:rPr lang="tr-TR" altLang="zh-TW" sz="2400" i="1" dirty="0">
                <a:latin typeface="Times New Roman" pitchFamily="18" charset="0"/>
              </a:rPr>
              <a:t>c</a:t>
            </a:r>
            <a:r>
              <a:rPr lang="tr-TR" altLang="zh-TW" sz="2000" i="1" dirty="0">
                <a:latin typeface="Times New Roman" pitchFamily="18" charset="0"/>
              </a:rPr>
              <a:t>‘</a:t>
            </a:r>
            <a:r>
              <a:rPr lang="tr-TR" altLang="zh-TW" sz="2000" kern="0" dirty="0">
                <a:latin typeface="Arial"/>
                <a:ea typeface="新細明體"/>
              </a:rPr>
              <a:t>nin sağ çocuğu</a:t>
            </a:r>
            <a:r>
              <a:rPr lang="en-US" altLang="zh-TW" sz="2000" kern="0" dirty="0">
                <a:latin typeface="Arial"/>
                <a:ea typeface="新細明體"/>
              </a:rPr>
              <a:t> </a:t>
            </a:r>
            <a:endParaRPr lang="zh-TW" altLang="en-US" sz="2400" dirty="0"/>
          </a:p>
        </p:txBody>
      </p:sp>
      <p:cxnSp>
        <p:nvCxnSpPr>
          <p:cNvPr id="36" name="直線單箭頭接點 35"/>
          <p:cNvCxnSpPr>
            <a:stCxn id="32" idx="0"/>
          </p:cNvCxnSpPr>
          <p:nvPr/>
        </p:nvCxnSpPr>
        <p:spPr>
          <a:xfrm flipH="1" flipV="1">
            <a:off x="4683125" y="3662363"/>
            <a:ext cx="1404938" cy="4572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7" name="橢圓 36"/>
          <p:cNvSpPr/>
          <p:nvPr/>
        </p:nvSpPr>
        <p:spPr>
          <a:xfrm>
            <a:off x="3921125" y="2747963"/>
            <a:ext cx="914400"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1" name="矩形 40"/>
          <p:cNvSpPr/>
          <p:nvPr/>
        </p:nvSpPr>
        <p:spPr>
          <a:xfrm>
            <a:off x="3921125" y="5262563"/>
            <a:ext cx="2232025" cy="461962"/>
          </a:xfrm>
          <a:prstGeom prst="rect">
            <a:avLst/>
          </a:prstGeom>
          <a:solidFill>
            <a:srgbClr val="CCFFCC">
              <a:alpha val="52000"/>
            </a:srgbClr>
          </a:solidFill>
          <a:ln>
            <a:solidFill>
              <a:schemeClr val="bg2">
                <a:lumMod val="60000"/>
                <a:lumOff val="40000"/>
              </a:schemeClr>
            </a:solidFill>
          </a:ln>
        </p:spPr>
        <p:txBody>
          <a:bodyPr wrap="none">
            <a:spAutoFit/>
          </a:bodyPr>
          <a:lstStyle/>
          <a:p>
            <a:pPr eaLnBrk="1" hangingPunct="1">
              <a:defRPr/>
            </a:pPr>
            <a:r>
              <a:rPr lang="en-US" altLang="zh-TW" sz="2400" i="1" dirty="0">
                <a:latin typeface="Times New Roman" pitchFamily="18" charset="0"/>
              </a:rPr>
              <a:t>a</a:t>
            </a:r>
            <a:r>
              <a:rPr lang="tr-TR" altLang="zh-TW" sz="2000" i="1" dirty="0">
                <a:latin typeface="Times New Roman" pitchFamily="18" charset="0"/>
              </a:rPr>
              <a:t>‘</a:t>
            </a:r>
            <a:r>
              <a:rPr lang="tr-TR" altLang="zh-TW" sz="2000" kern="0" dirty="0">
                <a:latin typeface="Arial"/>
                <a:ea typeface="新細明體"/>
              </a:rPr>
              <a:t>nın sağ altağacı</a:t>
            </a:r>
            <a:endParaRPr lang="zh-TW" altLang="en-US" sz="2400" dirty="0"/>
          </a:p>
        </p:txBody>
      </p:sp>
      <p:cxnSp>
        <p:nvCxnSpPr>
          <p:cNvPr id="42" name="直線單箭頭接點 41"/>
          <p:cNvCxnSpPr>
            <a:stCxn id="41" idx="0"/>
          </p:cNvCxnSpPr>
          <p:nvPr/>
        </p:nvCxnSpPr>
        <p:spPr>
          <a:xfrm flipH="1" flipV="1">
            <a:off x="4378325" y="4348163"/>
            <a:ext cx="658813" cy="914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504" name="Line 23"/>
          <p:cNvSpPr>
            <a:spLocks noChangeShapeType="1"/>
          </p:cNvSpPr>
          <p:nvPr/>
        </p:nvSpPr>
        <p:spPr bwMode="auto">
          <a:xfrm flipV="1">
            <a:off x="3311525" y="2976563"/>
            <a:ext cx="304800" cy="68580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a:lstStyle/>
          <a:p>
            <a:endParaRPr lang="tr-TR"/>
          </a:p>
        </p:txBody>
      </p:sp>
      <p:sp>
        <p:nvSpPr>
          <p:cNvPr id="20505" name="Oval 7"/>
          <p:cNvSpPr>
            <a:spLocks noChangeAspect="1" noChangeArrowheads="1"/>
          </p:cNvSpPr>
          <p:nvPr/>
        </p:nvSpPr>
        <p:spPr bwMode="auto">
          <a:xfrm>
            <a:off x="3235325" y="3586163"/>
            <a:ext cx="136525" cy="136525"/>
          </a:xfrm>
          <a:prstGeom prst="ellipse">
            <a:avLst/>
          </a:prstGeom>
          <a:solidFill>
            <a:schemeClr val="tx1"/>
          </a:solidFill>
          <a:ln w="9525">
            <a:solidFill>
              <a:schemeClr val="tx1"/>
            </a:solidFill>
            <a:round/>
            <a:headEnd/>
            <a:tailEnd/>
          </a:ln>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lgn="ctr" eaLnBrk="1" hangingPunct="1">
              <a:spcBef>
                <a:spcPct val="0"/>
              </a:spcBef>
              <a:buClrTx/>
              <a:buSzTx/>
              <a:buFontTx/>
              <a:buNone/>
            </a:pPr>
            <a:endParaRPr lang="zh-TW" altLang="zh-TW" sz="1800"/>
          </a:p>
        </p:txBody>
      </p:sp>
      <p:sp>
        <p:nvSpPr>
          <p:cNvPr id="20506" name="Text Box 13"/>
          <p:cNvSpPr txBox="1">
            <a:spLocks noChangeArrowheads="1"/>
          </p:cNvSpPr>
          <p:nvPr/>
        </p:nvSpPr>
        <p:spPr bwMode="auto">
          <a:xfrm>
            <a:off x="3159125" y="3662363"/>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ClrTx/>
              <a:buSzTx/>
              <a:buFontTx/>
              <a:buNone/>
            </a:pPr>
            <a:r>
              <a:rPr lang="en-US" altLang="zh-TW" sz="2400" i="1">
                <a:latin typeface="Times New Roman" panose="02020603050405020304" pitchFamily="18" charset="0"/>
              </a:rPr>
              <a:t>d</a:t>
            </a:r>
          </a:p>
        </p:txBody>
      </p:sp>
      <p:sp>
        <p:nvSpPr>
          <p:cNvPr id="58" name="橢圓 57"/>
          <p:cNvSpPr/>
          <p:nvPr/>
        </p:nvSpPr>
        <p:spPr>
          <a:xfrm>
            <a:off x="2930525" y="2671763"/>
            <a:ext cx="9144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59" name="矩形 58"/>
          <p:cNvSpPr/>
          <p:nvPr/>
        </p:nvSpPr>
        <p:spPr>
          <a:xfrm>
            <a:off x="1482725" y="4576763"/>
            <a:ext cx="2146300" cy="461962"/>
          </a:xfrm>
          <a:prstGeom prst="rect">
            <a:avLst/>
          </a:prstGeom>
          <a:solidFill>
            <a:srgbClr val="CCFFCC">
              <a:alpha val="52000"/>
            </a:srgbClr>
          </a:solidFill>
          <a:ln>
            <a:solidFill>
              <a:schemeClr val="bg2">
                <a:lumMod val="60000"/>
                <a:lumOff val="40000"/>
              </a:schemeClr>
            </a:solidFill>
          </a:ln>
        </p:spPr>
        <p:txBody>
          <a:bodyPr wrap="none">
            <a:spAutoFit/>
          </a:bodyPr>
          <a:lstStyle/>
          <a:p>
            <a:pPr eaLnBrk="1" hangingPunct="1">
              <a:defRPr/>
            </a:pPr>
            <a:r>
              <a:rPr lang="en-US" altLang="zh-TW" sz="2400" i="1" dirty="0">
                <a:latin typeface="Times New Roman" pitchFamily="18" charset="0"/>
              </a:rPr>
              <a:t>a</a:t>
            </a:r>
            <a:r>
              <a:rPr lang="tr-TR" altLang="zh-TW" sz="2000" i="1" dirty="0">
                <a:latin typeface="Times New Roman" pitchFamily="18" charset="0"/>
              </a:rPr>
              <a:t>‘</a:t>
            </a:r>
            <a:r>
              <a:rPr lang="tr-TR" altLang="zh-TW" sz="2000" kern="0" dirty="0">
                <a:latin typeface="Arial"/>
                <a:ea typeface="新細明體"/>
              </a:rPr>
              <a:t>nın sol altağacı</a:t>
            </a:r>
            <a:endParaRPr lang="zh-TW" altLang="en-US" sz="2400" dirty="0"/>
          </a:p>
        </p:txBody>
      </p:sp>
      <p:cxnSp>
        <p:nvCxnSpPr>
          <p:cNvPr id="60" name="直線單箭頭接點 59"/>
          <p:cNvCxnSpPr>
            <a:stCxn id="59" idx="0"/>
            <a:endCxn id="58" idx="3"/>
          </p:cNvCxnSpPr>
          <p:nvPr/>
        </p:nvCxnSpPr>
        <p:spPr>
          <a:xfrm flipV="1">
            <a:off x="2555875" y="3841750"/>
            <a:ext cx="508000" cy="73501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510" name="投影片編號版面配置區 3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kumimoji="0" lang="tr-TR" altLang="zh-TW" sz="1200" smtClean="0">
                <a:latin typeface="Times New Roman" panose="02020603050405020304" pitchFamily="18" charset="0"/>
              </a:rPr>
              <a:t>Bölüm 11 </a:t>
            </a:r>
            <a:r>
              <a:rPr kumimoji="0" lang="en-US" altLang="zh-TW" sz="1200" smtClean="0">
                <a:latin typeface="Times New Roman" panose="02020603050405020304" pitchFamily="18" charset="0"/>
              </a:rPr>
              <a:t>-</a:t>
            </a:r>
            <a:fld id="{A66522A1-C0AD-4B1A-AD92-62C9CBE791CA}" type="slidenum">
              <a:rPr kumimoji="0" lang="en-US" altLang="zh-TW" sz="1200" smtClean="0">
                <a:latin typeface="Times New Roman" panose="02020603050405020304" pitchFamily="18" charset="0"/>
              </a:rPr>
              <a:pPr>
                <a:spcBef>
                  <a:spcPct val="0"/>
                </a:spcBef>
                <a:buClrTx/>
                <a:buSzTx/>
                <a:buFontTx/>
                <a:buNone/>
              </a:pPr>
              <a:t>9</a:t>
            </a:fld>
            <a:endParaRPr kumimoji="0" lang="en-US" altLang="zh-TW" sz="1200" smtClean="0">
              <a:latin typeface="Times New Roman" panose="02020603050405020304" pitchFamily="18" charset="0"/>
            </a:endParaRPr>
          </a:p>
        </p:txBody>
      </p:sp>
      <p:sp>
        <p:nvSpPr>
          <p:cNvPr id="20511" name="Dikdörtgen 1"/>
          <p:cNvSpPr>
            <a:spLocks noChangeArrowheads="1"/>
          </p:cNvSpPr>
          <p:nvPr/>
        </p:nvSpPr>
        <p:spPr bwMode="auto">
          <a:xfrm>
            <a:off x="331788" y="985838"/>
            <a:ext cx="86598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itchFamily="18" charset="-120"/>
              </a:defRPr>
            </a:lvl9pPr>
          </a:lstStyle>
          <a:p>
            <a:pPr>
              <a:spcBef>
                <a:spcPct val="0"/>
              </a:spcBef>
              <a:buClrTx/>
              <a:buSzTx/>
              <a:buFontTx/>
              <a:buNone/>
            </a:pPr>
            <a:r>
              <a:rPr lang="tr-TR" altLang="tr-TR" sz="2000" i="1">
                <a:solidFill>
                  <a:srgbClr val="404040"/>
                </a:solidFill>
                <a:latin typeface="Calibri" panose="020F0502020204030204" pitchFamily="34" charset="0"/>
                <a:ea typeface="Calibri" panose="020F0502020204030204" pitchFamily="34" charset="0"/>
                <a:cs typeface="Times New Roman" panose="02020603050405020304" pitchFamily="18" charset="0"/>
              </a:rPr>
              <a:t>Bir </a:t>
            </a:r>
            <a:r>
              <a:rPr lang="tr-TR" altLang="tr-TR" sz="2000" b="1" i="1">
                <a:solidFill>
                  <a:srgbClr val="404040"/>
                </a:solidFill>
                <a:latin typeface="Calibri" panose="020F0502020204030204" pitchFamily="34" charset="0"/>
                <a:ea typeface="Calibri" panose="020F0502020204030204" pitchFamily="34" charset="0"/>
                <a:cs typeface="Times New Roman" panose="02020603050405020304" pitchFamily="18" charset="0"/>
              </a:rPr>
              <a:t>sıralı köklü ağaç, </a:t>
            </a:r>
            <a:r>
              <a:rPr lang="tr-TR" altLang="tr-TR" sz="2000" i="1">
                <a:solidFill>
                  <a:srgbClr val="404040"/>
                </a:solidFill>
                <a:latin typeface="Calibri" panose="020F0502020204030204" pitchFamily="34" charset="0"/>
                <a:ea typeface="Calibri" panose="020F0502020204030204" pitchFamily="34" charset="0"/>
                <a:cs typeface="Times New Roman" panose="02020603050405020304" pitchFamily="18" charset="0"/>
              </a:rPr>
              <a:t>her iç düğümün çocuklarının sıralan­dığı köklü bir ağaçtır. Sıralı köklü ağaçlar, her iç düğümün çocukları soldan sağa doğru sırala­yarak çizilir.</a:t>
            </a:r>
            <a:endParaRPr lang="tr-TR" altLang="tr-TR" sz="2000">
              <a:ea typeface="Calibri" panose="020F0502020204030204" pitchFamily="34" charset="0"/>
              <a:cs typeface="Times New Roman" panose="02020603050405020304" pitchFamily="18" charset="0"/>
            </a:endParaRPr>
          </a:p>
        </p:txBody>
      </p:sp>
      <p:sp>
        <p:nvSpPr>
          <p:cNvPr id="33" name="Rectangle 2"/>
          <p:cNvSpPr txBox="1">
            <a:spLocks noChangeArrowheads="1"/>
          </p:cNvSpPr>
          <p:nvPr/>
        </p:nvSpPr>
        <p:spPr>
          <a:xfrm>
            <a:off x="6097588" y="76200"/>
            <a:ext cx="2819400" cy="368300"/>
          </a:xfrm>
          <a:prstGeom prst="rect">
            <a:avLst/>
          </a:prstGeom>
        </p:spPr>
        <p:txBody>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新細明體" pitchFamily="18" charset="-120"/>
              </a:defRPr>
            </a:lvl2pPr>
            <a:lvl3pPr algn="l" rtl="0" eaLnBrk="0" fontAlgn="base" hangingPunct="0">
              <a:spcBef>
                <a:spcPct val="0"/>
              </a:spcBef>
              <a:spcAft>
                <a:spcPct val="0"/>
              </a:spcAft>
              <a:defRPr kumimoji="1" sz="4400">
                <a:solidFill>
                  <a:schemeClr val="tx1"/>
                </a:solidFill>
                <a:latin typeface="Arial" charset="0"/>
                <a:ea typeface="新細明體" pitchFamily="18" charset="-120"/>
              </a:defRPr>
            </a:lvl3pPr>
            <a:lvl4pPr algn="l" rtl="0" eaLnBrk="0" fontAlgn="base" hangingPunct="0">
              <a:spcBef>
                <a:spcPct val="0"/>
              </a:spcBef>
              <a:spcAft>
                <a:spcPct val="0"/>
              </a:spcAft>
              <a:defRPr kumimoji="1" sz="4400">
                <a:solidFill>
                  <a:schemeClr val="tx1"/>
                </a:solidFill>
                <a:latin typeface="Arial" charset="0"/>
                <a:ea typeface="新細明體" pitchFamily="18" charset="-120"/>
              </a:defRPr>
            </a:lvl4pPr>
            <a:lvl5pPr algn="l" rtl="0" eaLnBrk="0" fontAlgn="base" hangingPunct="0">
              <a:spcBef>
                <a:spcPct val="0"/>
              </a:spcBef>
              <a:spcAft>
                <a:spcPct val="0"/>
              </a:spcAft>
              <a:defRPr kumimoji="1" sz="4400">
                <a:solidFill>
                  <a:schemeClr val="tx1"/>
                </a:solidFill>
                <a:latin typeface="Arial" charset="0"/>
                <a:ea typeface="新細明體" pitchFamily="18" charset="-120"/>
              </a:defRPr>
            </a:lvl5pPr>
            <a:lvl6pPr marL="457200" algn="l" rtl="0" fontAlgn="base">
              <a:spcBef>
                <a:spcPct val="0"/>
              </a:spcBef>
              <a:spcAft>
                <a:spcPct val="0"/>
              </a:spcAft>
              <a:defRPr kumimoji="1" sz="4400">
                <a:solidFill>
                  <a:schemeClr val="tx1"/>
                </a:solidFill>
                <a:latin typeface="Arial" charset="0"/>
                <a:ea typeface="新細明體" pitchFamily="18" charset="-120"/>
              </a:defRPr>
            </a:lvl6pPr>
            <a:lvl7pPr marL="914400" algn="l" rtl="0" fontAlgn="base">
              <a:spcBef>
                <a:spcPct val="0"/>
              </a:spcBef>
              <a:spcAft>
                <a:spcPct val="0"/>
              </a:spcAft>
              <a:defRPr kumimoji="1" sz="4400">
                <a:solidFill>
                  <a:schemeClr val="tx1"/>
                </a:solidFill>
                <a:latin typeface="Arial" charset="0"/>
                <a:ea typeface="新細明體" pitchFamily="18" charset="-120"/>
              </a:defRPr>
            </a:lvl7pPr>
            <a:lvl8pPr marL="1371600" algn="l" rtl="0" fontAlgn="base">
              <a:spcBef>
                <a:spcPct val="0"/>
              </a:spcBef>
              <a:spcAft>
                <a:spcPct val="0"/>
              </a:spcAft>
              <a:defRPr kumimoji="1" sz="4400">
                <a:solidFill>
                  <a:schemeClr val="tx1"/>
                </a:solidFill>
                <a:latin typeface="Arial" charset="0"/>
                <a:ea typeface="新細明體" pitchFamily="18" charset="-120"/>
              </a:defRPr>
            </a:lvl8pPr>
            <a:lvl9pPr marL="1828800" algn="l" rtl="0" fontAlgn="base">
              <a:spcBef>
                <a:spcPct val="0"/>
              </a:spcBef>
              <a:spcAft>
                <a:spcPct val="0"/>
              </a:spcAft>
              <a:defRPr kumimoji="1" sz="4400">
                <a:solidFill>
                  <a:schemeClr val="tx1"/>
                </a:solidFill>
                <a:latin typeface="Arial" charset="0"/>
                <a:ea typeface="新細明體" pitchFamily="18" charset="-120"/>
              </a:defRPr>
            </a:lvl9pPr>
          </a:lstStyle>
          <a:p>
            <a:pPr eaLnBrk="1" hangingPunct="1">
              <a:defRPr/>
            </a:pPr>
            <a:r>
              <a:rPr lang="en-US" altLang="zh-TW" sz="2400" kern="0" dirty="0" smtClean="0">
                <a:solidFill>
                  <a:srgbClr val="00B0F0"/>
                </a:solidFill>
              </a:rPr>
              <a:t>1</a:t>
            </a:r>
            <a:r>
              <a:rPr lang="tr-TR" altLang="zh-TW" sz="2400" kern="0" dirty="0" smtClean="0">
                <a:solidFill>
                  <a:srgbClr val="00B0F0"/>
                </a:solidFill>
              </a:rPr>
              <a:t>1</a:t>
            </a:r>
            <a:r>
              <a:rPr lang="en-US" altLang="zh-TW" sz="2400" kern="0" dirty="0" smtClean="0">
                <a:solidFill>
                  <a:srgbClr val="00B0F0"/>
                </a:solidFill>
              </a:rPr>
              <a:t>.1 </a:t>
            </a:r>
            <a:r>
              <a:rPr lang="tr-TR" altLang="zh-TW" sz="2400" kern="0" dirty="0" smtClean="0">
                <a:solidFill>
                  <a:srgbClr val="00B0F0"/>
                </a:solidFill>
              </a:rPr>
              <a:t>Ağaçlara Giriş</a:t>
            </a:r>
            <a:endParaRPr lang="en-US" altLang="zh-TW" sz="2400" kern="0" dirty="0" smtClean="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ppt_x"/>
                                          </p:val>
                                        </p:tav>
                                        <p:tav tm="100000">
                                          <p:val>
                                            <p:strVal val="#ppt_x"/>
                                          </p:val>
                                        </p:tav>
                                      </p:tavLst>
                                    </p:anim>
                                    <p:anim calcmode="lin" valueType="num">
                                      <p:cBhvr additive="base">
                                        <p:cTn id="32" dur="500" fill="hold"/>
                                        <p:tgtEl>
                                          <p:spTgt spid="6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ppt_x"/>
                                          </p:val>
                                        </p:tav>
                                        <p:tav tm="100000">
                                          <p:val>
                                            <p:strVal val="#ppt_x"/>
                                          </p:val>
                                        </p:tav>
                                      </p:tavLst>
                                    </p:anim>
                                    <p:anim calcmode="lin" valueType="num">
                                      <p:cBhvr additive="base">
                                        <p:cTn id="3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ppt_x"/>
                                          </p:val>
                                        </p:tav>
                                        <p:tav tm="100000">
                                          <p:val>
                                            <p:strVal val="#ppt_x"/>
                                          </p:val>
                                        </p:tav>
                                      </p:tavLst>
                                    </p:anim>
                                    <p:anim calcmode="lin" valueType="num">
                                      <p:cBhvr additive="base">
                                        <p:cTn id="42" dur="500" fill="hold"/>
                                        <p:tgtEl>
                                          <p:spTgt spid="4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additive="base">
                                        <p:cTn id="45" dur="500" fill="hold"/>
                                        <p:tgtEl>
                                          <p:spTgt spid="42"/>
                                        </p:tgtEl>
                                        <p:attrNameLst>
                                          <p:attrName>ppt_x</p:attrName>
                                        </p:attrNameLst>
                                      </p:cBhvr>
                                      <p:tavLst>
                                        <p:tav tm="0">
                                          <p:val>
                                            <p:strVal val="#ppt_x"/>
                                          </p:val>
                                        </p:tav>
                                        <p:tav tm="100000">
                                          <p:val>
                                            <p:strVal val="#ppt_x"/>
                                          </p:val>
                                        </p:tav>
                                      </p:tavLst>
                                    </p:anim>
                                    <p:anim calcmode="lin" valueType="num">
                                      <p:cBhvr additive="base">
                                        <p:cTn id="46" dur="500" fill="hold"/>
                                        <p:tgtEl>
                                          <p:spTgt spid="4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animBg="1"/>
      <p:bldP spid="37" grpId="0" animBg="1"/>
      <p:bldP spid="41" grpId="0" animBg="1"/>
      <p:bldP spid="58" grpId="0" animBg="1"/>
      <p:bldP spid="59" grpId="0" animBg="1"/>
    </p:bld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3904</TotalTime>
  <Words>4775</Words>
  <Application>Microsoft Office PowerPoint</Application>
  <PresentationFormat>Ekran Gösterisi (4:3)</PresentationFormat>
  <Paragraphs>676</Paragraphs>
  <Slides>78</Slides>
  <Notes>15</Notes>
  <HiddenSlides>0</HiddenSlides>
  <MMClips>0</MMClips>
  <ScaleCrop>false</ScaleCrop>
  <HeadingPairs>
    <vt:vector size="8" baseType="variant">
      <vt:variant>
        <vt:lpstr>Kullanılan Yazı Tipleri</vt:lpstr>
      </vt:variant>
      <vt:variant>
        <vt:i4>7</vt:i4>
      </vt:variant>
      <vt:variant>
        <vt:lpstr>Tema</vt:lpstr>
      </vt:variant>
      <vt:variant>
        <vt:i4>1</vt:i4>
      </vt:variant>
      <vt:variant>
        <vt:lpstr>Eklenmiş OLE Hizmet Programları</vt:lpstr>
      </vt:variant>
      <vt:variant>
        <vt:i4>1</vt:i4>
      </vt:variant>
      <vt:variant>
        <vt:lpstr>Slayt Başlıkları</vt:lpstr>
      </vt:variant>
      <vt:variant>
        <vt:i4>78</vt:i4>
      </vt:variant>
    </vt:vector>
  </HeadingPairs>
  <TitlesOfParts>
    <vt:vector size="87" baseType="lpstr">
      <vt:lpstr>Arial</vt:lpstr>
      <vt:lpstr>新細明體</vt:lpstr>
      <vt:lpstr>Wingdings</vt:lpstr>
      <vt:lpstr>Times New Roman</vt:lpstr>
      <vt:lpstr>Arial Black</vt:lpstr>
      <vt:lpstr>Symbol</vt:lpstr>
      <vt:lpstr>Calibri</vt:lpstr>
      <vt:lpstr>Pixel</vt:lpstr>
      <vt:lpstr>Microsoft Visio Drawing</vt:lpstr>
      <vt:lpstr>Ayrık Matematik ve uygulamaları</vt:lpstr>
      <vt:lpstr>Özet</vt:lpstr>
      <vt:lpstr>11.1 Ağaçlara Giriş</vt:lpstr>
      <vt:lpstr>11.1 Ağaçlara Giriş</vt:lpstr>
      <vt:lpstr>11.1 Ağaçlara Giriş</vt:lpstr>
      <vt:lpstr>11.1 Ağaçlara Giriş</vt:lpstr>
      <vt:lpstr>                     a, b’nin ebeveyni, b, a’nın çocuğu,                         c, d, e  kardeşler,                         a, b ve d  f ’in ataları,                        c, d, e, f, g b ‘nin torunları                        c, e, f, g, ağacın yaprakları (derece=1)                      a, b, d, ağacın iç düğümleri                                     (en az bir çocuk)     kökü d olan altağaç : </vt:lpstr>
      <vt:lpstr>PowerPoint Sunusu</vt:lpstr>
      <vt:lpstr>PowerPoint Sunusu</vt:lpstr>
      <vt:lpstr>11.1 Ağaçlara Giriş</vt:lpstr>
      <vt:lpstr>11.1 Ağaçlara Giriş</vt:lpstr>
      <vt:lpstr>11.1 Ağaçlara Giriş</vt:lpstr>
      <vt:lpstr>11.1 Ağaçlara Giriş</vt:lpstr>
      <vt:lpstr>11.1 Ağaçlara Giriş</vt:lpstr>
      <vt:lpstr>11.1 Ağaçlara Giriş</vt:lpstr>
      <vt:lpstr>11.1 Ağaçlara Giriş</vt:lpstr>
      <vt:lpstr>11.1 Ağaçlara Giriş</vt:lpstr>
      <vt:lpstr>Örnek 4: Birisi bir zincirleme mektup başlatıyor. Her mektubu alandan mektubu dört başka kişiye ilet­mesi isteniyor. Bazıları bunu yapıyor, bazıları ise hiçbir mektup iletmiyor. Eğer hiç kimse birden fazla mektup almamışsa ve zincirleme mektup aldığı halde mektubu iletmeyenler 100 kişiye ulaştığında duruyorsa, ilk kişiyi de içeren kaç kişi mektubu almıştır? Kaç kişi mektubu iletmiştir?</vt:lpstr>
      <vt:lpstr>Tanım: Bir köklü ağaçtaki bir v düğümünün seviyesi, kökten bu düğüme giden tek yolun uzunluğudur. Kökün seviyesi sıfır olarak tanımlanır. Bir ağacın yüksekliği tüm düğümlerin seviyelerinin en büyüğüdür. Bir başka deyişle, bir köklü ağacın yüksekliği, kökten herhangi bir düğüme giden en uzun yolun uzunluğudur.</vt:lpstr>
      <vt:lpstr>11.1 Ağaçlara Giriş</vt:lpstr>
      <vt:lpstr>11.1 Ağaçlara Giriş</vt:lpstr>
      <vt:lpstr>11.2 Ağaçların Uygulamaları</vt:lpstr>
      <vt:lpstr>11.2 Ağaçların Uygulamaları</vt:lpstr>
      <vt:lpstr>Algoritma 1 (İkili Arama Ağacında Nesnelerin Yerlerinin Belirlenmesi ve Eklenmesi) </vt:lpstr>
      <vt:lpstr>11.2 Ağaçların Uygulamaları</vt:lpstr>
      <vt:lpstr>11.2 Ağaçların Uygulamaları</vt:lpstr>
      <vt:lpstr>11.2 Ağaçların Uygulamaları</vt:lpstr>
      <vt:lpstr>11.2 Ağaçların Uygulamaları</vt:lpstr>
      <vt:lpstr>11.2 Ağaçların Uygulamaları</vt:lpstr>
      <vt:lpstr>11.2 Ağaçların Uygulamaları</vt:lpstr>
      <vt:lpstr>11.2 Ağaçların Uygulamaları</vt:lpstr>
      <vt:lpstr>11.2 Ağaçların Uygulamaları</vt:lpstr>
      <vt:lpstr>11.2 Ağaçların Uygulamaları</vt:lpstr>
      <vt:lpstr>11.2 Ağaçların Uygulamaları</vt:lpstr>
      <vt:lpstr>11.2 Ağaçların Uygulamaları</vt:lpstr>
      <vt:lpstr>11.2 Ağaçların Uygulamaları</vt:lpstr>
      <vt:lpstr>11.2 Ağaçların Uygulamaları</vt:lpstr>
      <vt:lpstr>11.2 Ağaçların Uygulamaları</vt:lpstr>
      <vt:lpstr>11.2 Ağaçların Uygulamaları</vt:lpstr>
      <vt:lpstr>11.2 Ağaçların Uygulamaları</vt:lpstr>
      <vt:lpstr>11.3 Ağaçta Gezinti</vt:lpstr>
      <vt:lpstr>11.3 Ağaçta gezinti</vt:lpstr>
      <vt:lpstr>11.3 Ağaçta gezinti</vt:lpstr>
      <vt:lpstr>PowerPoint Sunusu</vt:lpstr>
      <vt:lpstr>Algoritma 1</vt:lpstr>
      <vt:lpstr>PowerPoint Sunusu</vt:lpstr>
      <vt:lpstr>PowerPoint Sunusu</vt:lpstr>
      <vt:lpstr>Algoritma 2</vt:lpstr>
      <vt:lpstr>PowerPoint Sunusu</vt:lpstr>
      <vt:lpstr>PowerPoint Sunusu</vt:lpstr>
      <vt:lpstr>Algoritma 3</vt:lpstr>
      <vt:lpstr>11.3 Ağaçta gezinti</vt:lpstr>
      <vt:lpstr>PowerPoint Sunusu</vt:lpstr>
      <vt:lpstr>PowerPoint Sunusu</vt:lpstr>
      <vt:lpstr>PowerPoint Sunusu</vt:lpstr>
      <vt:lpstr>PowerPoint Sunusu</vt:lpstr>
      <vt:lpstr>PowerPoint Sunusu</vt:lpstr>
      <vt:lpstr>PowerPoint Sunusu</vt:lpstr>
      <vt:lpstr>11.4 Kapsayan Ağaçlar</vt:lpstr>
      <vt:lpstr>PowerPoint Sunusu</vt:lpstr>
      <vt:lpstr>PowerPoint Sunusu</vt:lpstr>
      <vt:lpstr>PowerPoint Sunusu</vt:lpstr>
      <vt:lpstr>PowerPoint Sunusu</vt:lpstr>
      <vt:lpstr>PowerPoint Sunusu</vt:lpstr>
      <vt:lpstr>Algoritma 1 (Derinlik-Öncelikli Arama) </vt:lpstr>
      <vt:lpstr>PowerPoint Sunusu</vt:lpstr>
      <vt:lpstr>Algoritma 2 (Genişlik-Öncelikli Arama) </vt:lpstr>
      <vt:lpstr>PowerPoint Sunusu</vt:lpstr>
      <vt:lpstr>PowerPoint Sunusu</vt:lpstr>
      <vt:lpstr>PowerPoint Sunusu</vt:lpstr>
      <vt:lpstr>PowerPoint Sunusu</vt:lpstr>
      <vt:lpstr>PowerPoint Sunusu</vt:lpstr>
      <vt:lpstr>11.5 En Küçük(Minimum ) Kapsayan Ağaçlar</vt:lpstr>
      <vt:lpstr>11.5 En Küçük(Minimum ) Kapsayan Ağaçlar</vt:lpstr>
      <vt:lpstr>11.5 En Küçük(Minimum ) Kapsayan Ağaçlar</vt:lpstr>
      <vt:lpstr>11.5 En Küçük(Minimum ) Kapsayan Ağaçlar</vt:lpstr>
      <vt:lpstr>11.5 En Küçük(Minimum ) Kapsayan Ağaçlar</vt:lpstr>
      <vt:lpstr>11.5 En Küçük(Minimum ) Kapsayan Ağaçlar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MAthematics Chapter 10 Trees</dc:title>
  <dc:creator>TUNCAY</dc:creator>
  <cp:lastModifiedBy>AVCI</cp:lastModifiedBy>
  <cp:revision>809</cp:revision>
  <cp:lastPrinted>1601-01-01T00:00:00Z</cp:lastPrinted>
  <dcterms:created xsi:type="dcterms:W3CDTF">1601-01-01T00:00:00Z</dcterms:created>
  <dcterms:modified xsi:type="dcterms:W3CDTF">2020-10-03T18:43:18Z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